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6"/>
  </p:notesMasterIdLst>
  <p:handoutMasterIdLst>
    <p:handoutMasterId r:id="rId17"/>
  </p:handoutMasterIdLst>
  <p:sldIdLst>
    <p:sldId id="881" r:id="rId2"/>
    <p:sldId id="917" r:id="rId3"/>
    <p:sldId id="621" r:id="rId4"/>
    <p:sldId id="918" r:id="rId5"/>
    <p:sldId id="920" r:id="rId6"/>
    <p:sldId id="921" r:id="rId7"/>
    <p:sldId id="922" r:id="rId8"/>
    <p:sldId id="923" r:id="rId9"/>
    <p:sldId id="925" r:id="rId10"/>
    <p:sldId id="928" r:id="rId11"/>
    <p:sldId id="929" r:id="rId12"/>
    <p:sldId id="931" r:id="rId13"/>
    <p:sldId id="930" r:id="rId14"/>
    <p:sldId id="927" r:id="rId15"/>
  </p:sldIdLst>
  <p:sldSz cx="9906000" cy="6858000" type="A4"/>
  <p:notesSz cx="9945688" cy="6858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orient="horz" pos="935" userDrawn="1">
          <p15:clr>
            <a:srgbClr val="A4A3A4"/>
          </p15:clr>
        </p15:guide>
        <p15:guide id="3" pos="5955">
          <p15:clr>
            <a:srgbClr val="A4A3A4"/>
          </p15:clr>
        </p15:guide>
        <p15:guide id="4" pos="285">
          <p15:clr>
            <a:srgbClr val="A4A3A4"/>
          </p15:clr>
        </p15:guide>
        <p15:guide id="5" pos="3097" userDrawn="1">
          <p15:clr>
            <a:srgbClr val="A4A3A4"/>
          </p15:clr>
        </p15:guide>
        <p15:guide id="6" pos="3120">
          <p15:clr>
            <a:srgbClr val="A4A3A4"/>
          </p15:clr>
        </p15:guide>
        <p15:guide id="7" pos="3143">
          <p15:clr>
            <a:srgbClr val="A4A3A4"/>
          </p15:clr>
        </p15:guide>
        <p15:guide id="8" orient="horz" pos="550" userDrawn="1">
          <p15:clr>
            <a:srgbClr val="A4A3A4"/>
          </p15:clr>
        </p15:guide>
        <p15:guide id="9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67676"/>
    <a:srgbClr val="00147B"/>
    <a:srgbClr val="7189FF"/>
    <a:srgbClr val="A7B6FF"/>
    <a:srgbClr val="002AFA"/>
    <a:srgbClr val="3F7FBF"/>
    <a:srgbClr val="336699"/>
    <a:srgbClr val="666666"/>
    <a:srgbClr val="00499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81" autoAdjust="0"/>
    <p:restoredTop sz="96076" autoAdjust="0"/>
  </p:normalViewPr>
  <p:slideViewPr>
    <p:cSldViewPr showGuides="1">
      <p:cViewPr varScale="1">
        <p:scale>
          <a:sx n="68" d="100"/>
          <a:sy n="68" d="100"/>
        </p:scale>
        <p:origin x="1482" y="66"/>
      </p:cViewPr>
      <p:guideLst>
        <p:guide orient="horz" pos="4065"/>
        <p:guide orient="horz" pos="935"/>
        <p:guide pos="5955"/>
        <p:guide pos="285"/>
        <p:guide pos="3097"/>
        <p:guide pos="3120"/>
        <p:guide pos="3143"/>
        <p:guide orient="horz" pos="550"/>
        <p:guide orient="horz" pos="8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990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186" cy="343010"/>
          </a:xfrm>
          <a:prstGeom prst="rect">
            <a:avLst/>
          </a:prstGeom>
        </p:spPr>
        <p:txBody>
          <a:bodyPr vert="horz" lIns="91742" tIns="45871" rIns="91742" bIns="45871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33185" y="0"/>
            <a:ext cx="4310184" cy="343010"/>
          </a:xfrm>
          <a:prstGeom prst="rect">
            <a:avLst/>
          </a:prstGeom>
        </p:spPr>
        <p:txBody>
          <a:bodyPr vert="horz" lIns="91742" tIns="45871" rIns="91742" bIns="45871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D261526-856D-4AAA-9EF4-14D27627EDFE}" type="datetimeFigureOut">
              <a:rPr lang="ko-KR" altLang="en-US"/>
              <a:pPr>
                <a:defRPr/>
              </a:pPr>
              <a:t>2023-09-05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894"/>
            <a:ext cx="4310186" cy="343010"/>
          </a:xfrm>
          <a:prstGeom prst="rect">
            <a:avLst/>
          </a:prstGeom>
        </p:spPr>
        <p:txBody>
          <a:bodyPr vert="horz" lIns="91742" tIns="45871" rIns="91742" bIns="45871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33185" y="6513894"/>
            <a:ext cx="4310184" cy="343010"/>
          </a:xfrm>
          <a:prstGeom prst="rect">
            <a:avLst/>
          </a:prstGeom>
        </p:spPr>
        <p:txBody>
          <a:bodyPr vert="horz" wrap="square" lIns="91742" tIns="45871" rIns="91742" bIns="4587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394CC852-F0CA-44F1-A670-704588E1CC6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186" cy="343010"/>
          </a:xfrm>
          <a:prstGeom prst="rect">
            <a:avLst/>
          </a:prstGeom>
        </p:spPr>
        <p:txBody>
          <a:bodyPr vert="horz" lIns="91733" tIns="45867" rIns="91733" bIns="45867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33185" y="0"/>
            <a:ext cx="4310184" cy="343010"/>
          </a:xfrm>
          <a:prstGeom prst="rect">
            <a:avLst/>
          </a:prstGeom>
        </p:spPr>
        <p:txBody>
          <a:bodyPr vert="horz" lIns="91733" tIns="45867" rIns="91733" bIns="45867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CFFBCB0-EA71-4418-A9E0-A94BCF5BE146}" type="datetimeFigureOut">
              <a:rPr lang="ko-KR" altLang="en-US"/>
              <a:pPr>
                <a:defRPr/>
              </a:pPr>
              <a:t>2023-09-05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17850" y="514350"/>
            <a:ext cx="3709988" cy="2570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33" tIns="45867" rIns="91733" bIns="45867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5731" y="3256948"/>
            <a:ext cx="7954228" cy="3085990"/>
          </a:xfrm>
          <a:prstGeom prst="rect">
            <a:avLst/>
          </a:prstGeom>
        </p:spPr>
        <p:txBody>
          <a:bodyPr vert="horz" lIns="91733" tIns="45867" rIns="91733" bIns="45867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894"/>
            <a:ext cx="4310186" cy="343010"/>
          </a:xfrm>
          <a:prstGeom prst="rect">
            <a:avLst/>
          </a:prstGeom>
        </p:spPr>
        <p:txBody>
          <a:bodyPr vert="horz" lIns="91733" tIns="45867" rIns="91733" bIns="45867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33185" y="6513894"/>
            <a:ext cx="4310184" cy="343010"/>
          </a:xfrm>
          <a:prstGeom prst="rect">
            <a:avLst/>
          </a:prstGeom>
        </p:spPr>
        <p:txBody>
          <a:bodyPr vert="horz" wrap="square" lIns="91733" tIns="45867" rIns="91733" bIns="45867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9B58B7AB-132F-411C-A55E-B20B08F7738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DBB2FB9F-1A0F-82FB-65E2-13BD7CD95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0"/>
          <a:stretch/>
        </p:blipFill>
        <p:spPr>
          <a:xfrm>
            <a:off x="200472" y="258006"/>
            <a:ext cx="9505056" cy="6599994"/>
          </a:xfrm>
          <a:prstGeom prst="rect">
            <a:avLst/>
          </a:prstGeom>
        </p:spPr>
      </p:pic>
      <p:sp>
        <p:nvSpPr>
          <p:cNvPr id="68" name="직사각형 67">
            <a:extLst>
              <a:ext uri="{FF2B5EF4-FFF2-40B4-BE49-F238E27FC236}">
                <a16:creationId xmlns:a16="http://schemas.microsoft.com/office/drawing/2014/main" id="{DC0BE7CB-47DC-BC5E-9BDF-FB48A8B4CA4B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자유형: 도형 35">
            <a:extLst>
              <a:ext uri="{FF2B5EF4-FFF2-40B4-BE49-F238E27FC236}">
                <a16:creationId xmlns:a16="http://schemas.microsoft.com/office/drawing/2014/main" id="{C3406E75-F308-6869-7C41-A8574517FF90}"/>
              </a:ext>
            </a:extLst>
          </p:cNvPr>
          <p:cNvSpPr/>
          <p:nvPr/>
        </p:nvSpPr>
        <p:spPr>
          <a:xfrm>
            <a:off x="2848024" y="165598"/>
            <a:ext cx="6181508" cy="2552755"/>
          </a:xfrm>
          <a:custGeom>
            <a:avLst/>
            <a:gdLst>
              <a:gd name="connsiteX0" fmla="*/ 2536608 w 2536607"/>
              <a:gd name="connsiteY0" fmla="*/ 0 h 2509981"/>
              <a:gd name="connsiteX1" fmla="*/ 2536608 w 2536607"/>
              <a:gd name="connsiteY1" fmla="*/ 2090827 h 2509981"/>
              <a:gd name="connsiteX2" fmla="*/ 1810555 w 2536607"/>
              <a:gd name="connsiteY2" fmla="*/ 2509982 h 2509981"/>
              <a:gd name="connsiteX3" fmla="*/ 0 w 2536607"/>
              <a:gd name="connsiteY3" fmla="*/ 1464628 h 2509981"/>
              <a:gd name="connsiteX4" fmla="*/ 2536608 w 2536607"/>
              <a:gd name="connsiteY4" fmla="*/ 0 h 2509981"/>
              <a:gd name="connsiteX0" fmla="*/ 2536608 w 6181508"/>
              <a:gd name="connsiteY0" fmla="*/ 42773 h 2552755"/>
              <a:gd name="connsiteX1" fmla="*/ 6181508 w 6181508"/>
              <a:gd name="connsiteY1" fmla="*/ 0 h 2552755"/>
              <a:gd name="connsiteX2" fmla="*/ 1810555 w 6181508"/>
              <a:gd name="connsiteY2" fmla="*/ 2552755 h 2552755"/>
              <a:gd name="connsiteX3" fmla="*/ 0 w 6181508"/>
              <a:gd name="connsiteY3" fmla="*/ 1507401 h 2552755"/>
              <a:gd name="connsiteX4" fmla="*/ 2536608 w 6181508"/>
              <a:gd name="connsiteY4" fmla="*/ 42773 h 25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508" h="2552755">
                <a:moveTo>
                  <a:pt x="2536608" y="42773"/>
                </a:moveTo>
                <a:lnTo>
                  <a:pt x="6181508" y="0"/>
                </a:lnTo>
                <a:lnTo>
                  <a:pt x="1810555" y="2552755"/>
                </a:lnTo>
                <a:lnTo>
                  <a:pt x="0" y="1507401"/>
                </a:lnTo>
                <a:lnTo>
                  <a:pt x="2536608" y="42773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7" name="자유형: 도형 36">
            <a:extLst>
              <a:ext uri="{FF2B5EF4-FFF2-40B4-BE49-F238E27FC236}">
                <a16:creationId xmlns:a16="http://schemas.microsoft.com/office/drawing/2014/main" id="{1AE913A8-FB26-2B25-AD7E-11AEFA1056A5}"/>
              </a:ext>
            </a:extLst>
          </p:cNvPr>
          <p:cNvSpPr/>
          <p:nvPr/>
        </p:nvSpPr>
        <p:spPr>
          <a:xfrm>
            <a:off x="128464" y="210488"/>
            <a:ext cx="2533029" cy="2509475"/>
          </a:xfrm>
          <a:custGeom>
            <a:avLst/>
            <a:gdLst>
              <a:gd name="connsiteX0" fmla="*/ 2533030 w 2533029"/>
              <a:gd name="connsiteY0" fmla="*/ 1462511 h 2509475"/>
              <a:gd name="connsiteX1" fmla="*/ 719761 w 2533029"/>
              <a:gd name="connsiteY1" fmla="*/ 2509475 h 2509475"/>
              <a:gd name="connsiteX2" fmla="*/ 0 w 2533029"/>
              <a:gd name="connsiteY2" fmla="*/ 2093868 h 2509475"/>
              <a:gd name="connsiteX3" fmla="*/ 0 w 2533029"/>
              <a:gd name="connsiteY3" fmla="*/ 0 h 2509475"/>
              <a:gd name="connsiteX4" fmla="*/ 2533030 w 2533029"/>
              <a:gd name="connsiteY4" fmla="*/ 1462511 h 250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3029" h="2509475">
                <a:moveTo>
                  <a:pt x="2533030" y="1462511"/>
                </a:moveTo>
                <a:lnTo>
                  <a:pt x="719761" y="2509475"/>
                </a:lnTo>
                <a:lnTo>
                  <a:pt x="0" y="2093868"/>
                </a:lnTo>
                <a:lnTo>
                  <a:pt x="0" y="0"/>
                </a:lnTo>
                <a:lnTo>
                  <a:pt x="2533030" y="146251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8" name="자유형: 도형 37">
            <a:extLst>
              <a:ext uri="{FF2B5EF4-FFF2-40B4-BE49-F238E27FC236}">
                <a16:creationId xmlns:a16="http://schemas.microsoft.com/office/drawing/2014/main" id="{6B9C46CB-9884-9999-24DA-2BE1E80C1831}"/>
              </a:ext>
            </a:extLst>
          </p:cNvPr>
          <p:cNvSpPr/>
          <p:nvPr/>
        </p:nvSpPr>
        <p:spPr>
          <a:xfrm>
            <a:off x="128464" y="2827927"/>
            <a:ext cx="719165" cy="2505986"/>
          </a:xfrm>
          <a:custGeom>
            <a:avLst/>
            <a:gdLst>
              <a:gd name="connsiteX0" fmla="*/ 719165 w 719165"/>
              <a:gd name="connsiteY0" fmla="*/ 0 h 2505986"/>
              <a:gd name="connsiteX1" fmla="*/ 719165 w 719165"/>
              <a:gd name="connsiteY1" fmla="*/ 2090797 h 2505986"/>
              <a:gd name="connsiteX2" fmla="*/ 0 w 719165"/>
              <a:gd name="connsiteY2" fmla="*/ 2505987 h 2505986"/>
              <a:gd name="connsiteX3" fmla="*/ 0 w 719165"/>
              <a:gd name="connsiteY3" fmla="*/ 415250 h 2505986"/>
              <a:gd name="connsiteX4" fmla="*/ 719165 w 719165"/>
              <a:gd name="connsiteY4" fmla="*/ 0 h 250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165" h="2505986">
                <a:moveTo>
                  <a:pt x="719165" y="0"/>
                </a:moveTo>
                <a:lnTo>
                  <a:pt x="719165" y="2090797"/>
                </a:lnTo>
                <a:lnTo>
                  <a:pt x="0" y="2505987"/>
                </a:lnTo>
                <a:lnTo>
                  <a:pt x="0" y="415250"/>
                </a:lnTo>
                <a:lnTo>
                  <a:pt x="71916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2F9EAA31-4F75-FC73-C09B-885AB34B688C}"/>
              </a:ext>
            </a:extLst>
          </p:cNvPr>
          <p:cNvSpPr/>
          <p:nvPr/>
        </p:nvSpPr>
        <p:spPr>
          <a:xfrm>
            <a:off x="128464" y="4999735"/>
            <a:ext cx="2576948" cy="1714397"/>
          </a:xfrm>
          <a:custGeom>
            <a:avLst/>
            <a:gdLst>
              <a:gd name="connsiteX0" fmla="*/ 2576949 w 2576948"/>
              <a:gd name="connsiteY0" fmla="*/ 1046397 h 1714397"/>
              <a:gd name="connsiteX1" fmla="*/ 2576949 w 2576948"/>
              <a:gd name="connsiteY1" fmla="*/ 1047232 h 1714397"/>
              <a:gd name="connsiteX2" fmla="*/ 1421454 w 2576948"/>
              <a:gd name="connsiteY2" fmla="*/ 1714398 h 1714397"/>
              <a:gd name="connsiteX3" fmla="*/ 0 w 2576948"/>
              <a:gd name="connsiteY3" fmla="*/ 1714398 h 1714397"/>
              <a:gd name="connsiteX4" fmla="*/ 0 w 2576948"/>
              <a:gd name="connsiteY4" fmla="*/ 441994 h 1714397"/>
              <a:gd name="connsiteX5" fmla="*/ 765440 w 2576948"/>
              <a:gd name="connsiteY5" fmla="*/ 0 h 1714397"/>
              <a:gd name="connsiteX6" fmla="*/ 2576949 w 2576948"/>
              <a:gd name="connsiteY6" fmla="*/ 1046397 h 171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6948" h="1714397">
                <a:moveTo>
                  <a:pt x="2576949" y="1046397"/>
                </a:moveTo>
                <a:lnTo>
                  <a:pt x="2576949" y="1047232"/>
                </a:lnTo>
                <a:lnTo>
                  <a:pt x="1421454" y="1714398"/>
                </a:lnTo>
                <a:lnTo>
                  <a:pt x="0" y="1714398"/>
                </a:lnTo>
                <a:lnTo>
                  <a:pt x="0" y="441994"/>
                </a:lnTo>
                <a:lnTo>
                  <a:pt x="765440" y="0"/>
                </a:lnTo>
                <a:lnTo>
                  <a:pt x="2576949" y="104639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0" name="자유형: 도형 39">
            <a:extLst>
              <a:ext uri="{FF2B5EF4-FFF2-40B4-BE49-F238E27FC236}">
                <a16:creationId xmlns:a16="http://schemas.microsoft.com/office/drawing/2014/main" id="{9815DD0E-6D09-6941-DE9F-02C5BD1AFFE1}"/>
              </a:ext>
            </a:extLst>
          </p:cNvPr>
          <p:cNvSpPr/>
          <p:nvPr/>
        </p:nvSpPr>
        <p:spPr>
          <a:xfrm>
            <a:off x="2705412" y="6046102"/>
            <a:ext cx="685" cy="864"/>
          </a:xfrm>
          <a:custGeom>
            <a:avLst/>
            <a:gdLst>
              <a:gd name="connsiteX0" fmla="*/ 686 w 685"/>
              <a:gd name="connsiteY0" fmla="*/ 417 h 864"/>
              <a:gd name="connsiteX1" fmla="*/ 0 w 685"/>
              <a:gd name="connsiteY1" fmla="*/ 865 h 864"/>
              <a:gd name="connsiteX2" fmla="*/ 0 w 685"/>
              <a:gd name="connsiteY2" fmla="*/ 0 h 864"/>
              <a:gd name="connsiteX3" fmla="*/ 686 w 685"/>
              <a:gd name="connsiteY3" fmla="*/ 417 h 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" h="864">
                <a:moveTo>
                  <a:pt x="686" y="417"/>
                </a:moveTo>
                <a:lnTo>
                  <a:pt x="0" y="865"/>
                </a:lnTo>
                <a:lnTo>
                  <a:pt x="0" y="0"/>
                </a:lnTo>
                <a:lnTo>
                  <a:pt x="686" y="41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1" name="자유형: 도형 40">
            <a:extLst>
              <a:ext uri="{FF2B5EF4-FFF2-40B4-BE49-F238E27FC236}">
                <a16:creationId xmlns:a16="http://schemas.microsoft.com/office/drawing/2014/main" id="{2330CAAC-DE1D-A64F-815F-7C74E59320F8}"/>
              </a:ext>
            </a:extLst>
          </p:cNvPr>
          <p:cNvSpPr/>
          <p:nvPr/>
        </p:nvSpPr>
        <p:spPr>
          <a:xfrm>
            <a:off x="893933" y="3953785"/>
            <a:ext cx="1811479" cy="2092317"/>
          </a:xfrm>
          <a:custGeom>
            <a:avLst/>
            <a:gdLst>
              <a:gd name="connsiteX0" fmla="*/ 1811479 w 1811479"/>
              <a:gd name="connsiteY0" fmla="*/ 0 h 2092317"/>
              <a:gd name="connsiteX1" fmla="*/ 1811479 w 1811479"/>
              <a:gd name="connsiteY1" fmla="*/ 2092318 h 2092317"/>
              <a:gd name="connsiteX2" fmla="*/ 0 w 1811479"/>
              <a:gd name="connsiteY2" fmla="*/ 1045950 h 2092317"/>
              <a:gd name="connsiteX3" fmla="*/ 1811479 w 1811479"/>
              <a:gd name="connsiteY3" fmla="*/ 0 h 209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479" h="2092317">
                <a:moveTo>
                  <a:pt x="1811479" y="0"/>
                </a:moveTo>
                <a:lnTo>
                  <a:pt x="1811479" y="2092318"/>
                </a:lnTo>
                <a:lnTo>
                  <a:pt x="0" y="1045950"/>
                </a:lnTo>
                <a:lnTo>
                  <a:pt x="1811479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2" name="자유형: 도형 41">
            <a:extLst>
              <a:ext uri="{FF2B5EF4-FFF2-40B4-BE49-F238E27FC236}">
                <a16:creationId xmlns:a16="http://schemas.microsoft.com/office/drawing/2014/main" id="{8EBCA6B7-D460-66E8-7135-3EFD83F28973}"/>
              </a:ext>
            </a:extLst>
          </p:cNvPr>
          <p:cNvSpPr/>
          <p:nvPr/>
        </p:nvSpPr>
        <p:spPr>
          <a:xfrm>
            <a:off x="2798677" y="3953874"/>
            <a:ext cx="1765979" cy="2039214"/>
          </a:xfrm>
          <a:custGeom>
            <a:avLst/>
            <a:gdLst>
              <a:gd name="connsiteX0" fmla="*/ 1765980 w 1765979"/>
              <a:gd name="connsiteY0" fmla="*/ 1019652 h 2039214"/>
              <a:gd name="connsiteX1" fmla="*/ 0 w 1765979"/>
              <a:gd name="connsiteY1" fmla="*/ 2039215 h 2039214"/>
              <a:gd name="connsiteX2" fmla="*/ 0 w 1765979"/>
              <a:gd name="connsiteY2" fmla="*/ 0 h 2039214"/>
              <a:gd name="connsiteX3" fmla="*/ 1765980 w 1765979"/>
              <a:gd name="connsiteY3" fmla="*/ 1019652 h 203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5979" h="2039214">
                <a:moveTo>
                  <a:pt x="1765980" y="1019652"/>
                </a:moveTo>
                <a:lnTo>
                  <a:pt x="0" y="2039215"/>
                </a:lnTo>
                <a:lnTo>
                  <a:pt x="0" y="0"/>
                </a:lnTo>
                <a:lnTo>
                  <a:pt x="1765980" y="10196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3" name="자유형: 도형 42">
            <a:extLst>
              <a:ext uri="{FF2B5EF4-FFF2-40B4-BE49-F238E27FC236}">
                <a16:creationId xmlns:a16="http://schemas.microsoft.com/office/drawing/2014/main" id="{9EE69963-41F8-6F33-2B2D-86011A1F1CFF}"/>
              </a:ext>
            </a:extLst>
          </p:cNvPr>
          <p:cNvSpPr/>
          <p:nvPr/>
        </p:nvSpPr>
        <p:spPr>
          <a:xfrm>
            <a:off x="4656401" y="4918724"/>
            <a:ext cx="1580" cy="1788"/>
          </a:xfrm>
          <a:custGeom>
            <a:avLst/>
            <a:gdLst>
              <a:gd name="connsiteX0" fmla="*/ 1580 w 1580"/>
              <a:gd name="connsiteY0" fmla="*/ 865 h 1788"/>
              <a:gd name="connsiteX1" fmla="*/ 0 w 1580"/>
              <a:gd name="connsiteY1" fmla="*/ 1789 h 1788"/>
              <a:gd name="connsiteX2" fmla="*/ 0 w 1580"/>
              <a:gd name="connsiteY2" fmla="*/ 0 h 1788"/>
              <a:gd name="connsiteX3" fmla="*/ 1580 w 1580"/>
              <a:gd name="connsiteY3" fmla="*/ 865 h 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" h="1788">
                <a:moveTo>
                  <a:pt x="1580" y="865"/>
                </a:moveTo>
                <a:lnTo>
                  <a:pt x="0" y="1789"/>
                </a:lnTo>
                <a:lnTo>
                  <a:pt x="0" y="0"/>
                </a:lnTo>
                <a:lnTo>
                  <a:pt x="1580" y="86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4" name="자유형: 도형 43">
            <a:extLst>
              <a:ext uri="{FF2B5EF4-FFF2-40B4-BE49-F238E27FC236}">
                <a16:creationId xmlns:a16="http://schemas.microsoft.com/office/drawing/2014/main" id="{E4CC1D45-5330-FAE5-1551-545C1019E080}"/>
              </a:ext>
            </a:extLst>
          </p:cNvPr>
          <p:cNvSpPr/>
          <p:nvPr/>
        </p:nvSpPr>
        <p:spPr>
          <a:xfrm>
            <a:off x="2845309" y="2827331"/>
            <a:ext cx="1811091" cy="2091393"/>
          </a:xfrm>
          <a:custGeom>
            <a:avLst/>
            <a:gdLst>
              <a:gd name="connsiteX0" fmla="*/ 1811091 w 1811091"/>
              <a:gd name="connsiteY0" fmla="*/ 0 h 2091393"/>
              <a:gd name="connsiteX1" fmla="*/ 1811091 w 1811091"/>
              <a:gd name="connsiteY1" fmla="*/ 2091393 h 2091393"/>
              <a:gd name="connsiteX2" fmla="*/ 0 w 1811091"/>
              <a:gd name="connsiteY2" fmla="*/ 1045712 h 2091393"/>
              <a:gd name="connsiteX3" fmla="*/ 1811091 w 1811091"/>
              <a:gd name="connsiteY3" fmla="*/ 0 h 20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091" h="2091393">
                <a:moveTo>
                  <a:pt x="1811091" y="0"/>
                </a:moveTo>
                <a:lnTo>
                  <a:pt x="1811091" y="2091393"/>
                </a:lnTo>
                <a:lnTo>
                  <a:pt x="0" y="1045712"/>
                </a:lnTo>
                <a:lnTo>
                  <a:pt x="1811091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5" name="자유형: 도형 44">
            <a:extLst>
              <a:ext uri="{FF2B5EF4-FFF2-40B4-BE49-F238E27FC236}">
                <a16:creationId xmlns:a16="http://schemas.microsoft.com/office/drawing/2014/main" id="{D3FFE9A3-85B4-63EC-8EBC-EDBF9B8A8875}"/>
              </a:ext>
            </a:extLst>
          </p:cNvPr>
          <p:cNvSpPr/>
          <p:nvPr/>
        </p:nvSpPr>
        <p:spPr>
          <a:xfrm>
            <a:off x="847629" y="2827331"/>
            <a:ext cx="1811091" cy="2091393"/>
          </a:xfrm>
          <a:custGeom>
            <a:avLst/>
            <a:gdLst>
              <a:gd name="connsiteX0" fmla="*/ 1811092 w 1811091"/>
              <a:gd name="connsiteY0" fmla="*/ 1045712 h 2091393"/>
              <a:gd name="connsiteX1" fmla="*/ 0 w 1811091"/>
              <a:gd name="connsiteY1" fmla="*/ 2091393 h 2091393"/>
              <a:gd name="connsiteX2" fmla="*/ 0 w 1811091"/>
              <a:gd name="connsiteY2" fmla="*/ 0 h 2091393"/>
              <a:gd name="connsiteX3" fmla="*/ 507 w 1811091"/>
              <a:gd name="connsiteY3" fmla="*/ 358 h 2091393"/>
              <a:gd name="connsiteX4" fmla="*/ 1811092 w 1811091"/>
              <a:gd name="connsiteY4" fmla="*/ 1045712 h 20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091" h="2091393">
                <a:moveTo>
                  <a:pt x="1811092" y="1045712"/>
                </a:moveTo>
                <a:lnTo>
                  <a:pt x="0" y="2091393"/>
                </a:lnTo>
                <a:lnTo>
                  <a:pt x="0" y="0"/>
                </a:lnTo>
                <a:lnTo>
                  <a:pt x="507" y="358"/>
                </a:lnTo>
                <a:lnTo>
                  <a:pt x="1811092" y="104571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6" name="자유형: 도형 45">
            <a:extLst>
              <a:ext uri="{FF2B5EF4-FFF2-40B4-BE49-F238E27FC236}">
                <a16:creationId xmlns:a16="http://schemas.microsoft.com/office/drawing/2014/main" id="{2230D78D-36A1-57DF-CB1D-69C54A780F4D}"/>
              </a:ext>
            </a:extLst>
          </p:cNvPr>
          <p:cNvSpPr/>
          <p:nvPr/>
        </p:nvSpPr>
        <p:spPr>
          <a:xfrm>
            <a:off x="941400" y="1755351"/>
            <a:ext cx="1764011" cy="2036948"/>
          </a:xfrm>
          <a:custGeom>
            <a:avLst/>
            <a:gdLst>
              <a:gd name="connsiteX0" fmla="*/ 1764012 w 1764011"/>
              <a:gd name="connsiteY0" fmla="*/ 0 h 2036948"/>
              <a:gd name="connsiteX1" fmla="*/ 1764012 w 1764011"/>
              <a:gd name="connsiteY1" fmla="*/ 2036949 h 2036948"/>
              <a:gd name="connsiteX2" fmla="*/ 0 w 1764011"/>
              <a:gd name="connsiteY2" fmla="*/ 1018460 h 2036948"/>
              <a:gd name="connsiteX3" fmla="*/ 1764012 w 1764011"/>
              <a:gd name="connsiteY3" fmla="*/ 0 h 203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11" h="2036948">
                <a:moveTo>
                  <a:pt x="1764012" y="0"/>
                </a:moveTo>
                <a:lnTo>
                  <a:pt x="1764012" y="2036949"/>
                </a:lnTo>
                <a:lnTo>
                  <a:pt x="0" y="1018460"/>
                </a:lnTo>
                <a:lnTo>
                  <a:pt x="1764012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7" name="자유형: 도형 46">
            <a:extLst>
              <a:ext uri="{FF2B5EF4-FFF2-40B4-BE49-F238E27FC236}">
                <a16:creationId xmlns:a16="http://schemas.microsoft.com/office/drawing/2014/main" id="{C15D4B38-4BA1-F0B9-3C28-2AF96A82190F}"/>
              </a:ext>
            </a:extLst>
          </p:cNvPr>
          <p:cNvSpPr/>
          <p:nvPr/>
        </p:nvSpPr>
        <p:spPr>
          <a:xfrm>
            <a:off x="2798677" y="1752221"/>
            <a:ext cx="1766665" cy="2039990"/>
          </a:xfrm>
          <a:custGeom>
            <a:avLst/>
            <a:gdLst>
              <a:gd name="connsiteX0" fmla="*/ 1766665 w 1766665"/>
              <a:gd name="connsiteY0" fmla="*/ 1019980 h 2039990"/>
              <a:gd name="connsiteX1" fmla="*/ 0 w 1766665"/>
              <a:gd name="connsiteY1" fmla="*/ 2039990 h 2039990"/>
              <a:gd name="connsiteX2" fmla="*/ 0 w 1766665"/>
              <a:gd name="connsiteY2" fmla="*/ 0 h 2039990"/>
              <a:gd name="connsiteX3" fmla="*/ 1766665 w 1766665"/>
              <a:gd name="connsiteY3" fmla="*/ 1019980 h 20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665" h="2039990">
                <a:moveTo>
                  <a:pt x="1766665" y="1019980"/>
                </a:moveTo>
                <a:lnTo>
                  <a:pt x="0" y="2039990"/>
                </a:lnTo>
                <a:lnTo>
                  <a:pt x="0" y="0"/>
                </a:lnTo>
                <a:lnTo>
                  <a:pt x="1766665" y="101998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8" name="자유형: 도형 47">
            <a:extLst>
              <a:ext uri="{FF2B5EF4-FFF2-40B4-BE49-F238E27FC236}">
                <a16:creationId xmlns:a16="http://schemas.microsoft.com/office/drawing/2014/main" id="{592D299E-9042-13F2-3B5B-88CEE2CD4AB8}"/>
              </a:ext>
            </a:extLst>
          </p:cNvPr>
          <p:cNvSpPr/>
          <p:nvPr/>
        </p:nvSpPr>
        <p:spPr>
          <a:xfrm>
            <a:off x="4656401" y="2824796"/>
            <a:ext cx="2266" cy="2534"/>
          </a:xfrm>
          <a:custGeom>
            <a:avLst/>
            <a:gdLst>
              <a:gd name="connsiteX0" fmla="*/ 2266 w 2266"/>
              <a:gd name="connsiteY0" fmla="*/ 1252 h 2534"/>
              <a:gd name="connsiteX1" fmla="*/ 0 w 2266"/>
              <a:gd name="connsiteY1" fmla="*/ 2534 h 2534"/>
              <a:gd name="connsiteX2" fmla="*/ 0 w 2266"/>
              <a:gd name="connsiteY2" fmla="*/ 0 h 2534"/>
              <a:gd name="connsiteX3" fmla="*/ 2266 w 2266"/>
              <a:gd name="connsiteY3" fmla="*/ 1252 h 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" h="2534">
                <a:moveTo>
                  <a:pt x="2266" y="1252"/>
                </a:moveTo>
                <a:lnTo>
                  <a:pt x="0" y="2534"/>
                </a:lnTo>
                <a:lnTo>
                  <a:pt x="0" y="0"/>
                </a:lnTo>
                <a:lnTo>
                  <a:pt x="2266" y="12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9" name="자유형: 도형 48">
            <a:extLst>
              <a:ext uri="{FF2B5EF4-FFF2-40B4-BE49-F238E27FC236}">
                <a16:creationId xmlns:a16="http://schemas.microsoft.com/office/drawing/2014/main" id="{482895DA-4E4F-BBDB-9EF5-7FF2AE0A7438}"/>
              </a:ext>
            </a:extLst>
          </p:cNvPr>
          <p:cNvSpPr/>
          <p:nvPr/>
        </p:nvSpPr>
        <p:spPr>
          <a:xfrm>
            <a:off x="893933" y="3953785"/>
            <a:ext cx="1811479" cy="2092317"/>
          </a:xfrm>
          <a:custGeom>
            <a:avLst/>
            <a:gdLst>
              <a:gd name="connsiteX0" fmla="*/ 1811479 w 1811479"/>
              <a:gd name="connsiteY0" fmla="*/ 0 h 2092317"/>
              <a:gd name="connsiteX1" fmla="*/ 1811479 w 1811479"/>
              <a:gd name="connsiteY1" fmla="*/ 2092318 h 2092317"/>
              <a:gd name="connsiteX2" fmla="*/ 0 w 1811479"/>
              <a:gd name="connsiteY2" fmla="*/ 1045950 h 2092317"/>
              <a:gd name="connsiteX3" fmla="*/ 1811479 w 1811479"/>
              <a:gd name="connsiteY3" fmla="*/ 0 h 209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479" h="2092317">
                <a:moveTo>
                  <a:pt x="1811479" y="0"/>
                </a:moveTo>
                <a:lnTo>
                  <a:pt x="1811479" y="2092318"/>
                </a:lnTo>
                <a:lnTo>
                  <a:pt x="0" y="1045950"/>
                </a:lnTo>
                <a:lnTo>
                  <a:pt x="1811479" y="0"/>
                </a:lnTo>
                <a:close/>
              </a:path>
            </a:pathLst>
          </a:custGeom>
          <a:solidFill>
            <a:schemeClr val="bg1">
              <a:alpha val="1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0" name="자유형: 도형 49">
            <a:extLst>
              <a:ext uri="{FF2B5EF4-FFF2-40B4-BE49-F238E27FC236}">
                <a16:creationId xmlns:a16="http://schemas.microsoft.com/office/drawing/2014/main" id="{23329828-D12A-5F10-AC6A-9771A7B6BB2C}"/>
              </a:ext>
            </a:extLst>
          </p:cNvPr>
          <p:cNvSpPr/>
          <p:nvPr/>
        </p:nvSpPr>
        <p:spPr>
          <a:xfrm>
            <a:off x="2798677" y="3953874"/>
            <a:ext cx="1765979" cy="2039214"/>
          </a:xfrm>
          <a:custGeom>
            <a:avLst/>
            <a:gdLst>
              <a:gd name="connsiteX0" fmla="*/ 1765980 w 1765979"/>
              <a:gd name="connsiteY0" fmla="*/ 1019652 h 2039214"/>
              <a:gd name="connsiteX1" fmla="*/ 0 w 1765979"/>
              <a:gd name="connsiteY1" fmla="*/ 2039215 h 2039214"/>
              <a:gd name="connsiteX2" fmla="*/ 0 w 1765979"/>
              <a:gd name="connsiteY2" fmla="*/ 0 h 2039214"/>
              <a:gd name="connsiteX3" fmla="*/ 1765980 w 1765979"/>
              <a:gd name="connsiteY3" fmla="*/ 1019652 h 203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5979" h="2039214">
                <a:moveTo>
                  <a:pt x="1765980" y="1019652"/>
                </a:moveTo>
                <a:lnTo>
                  <a:pt x="0" y="2039215"/>
                </a:lnTo>
                <a:lnTo>
                  <a:pt x="0" y="0"/>
                </a:lnTo>
                <a:lnTo>
                  <a:pt x="1765980" y="1019652"/>
                </a:lnTo>
                <a:close/>
              </a:path>
            </a:pathLst>
          </a:custGeom>
          <a:solidFill>
            <a:schemeClr val="bg1">
              <a:alpha val="1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1" name="자유형: 도형 50">
            <a:extLst>
              <a:ext uri="{FF2B5EF4-FFF2-40B4-BE49-F238E27FC236}">
                <a16:creationId xmlns:a16="http://schemas.microsoft.com/office/drawing/2014/main" id="{C05FA950-ECA3-98BC-5110-F7623258A14E}"/>
              </a:ext>
            </a:extLst>
          </p:cNvPr>
          <p:cNvSpPr/>
          <p:nvPr/>
        </p:nvSpPr>
        <p:spPr>
          <a:xfrm>
            <a:off x="847629" y="2827331"/>
            <a:ext cx="1811091" cy="2091393"/>
          </a:xfrm>
          <a:custGeom>
            <a:avLst/>
            <a:gdLst>
              <a:gd name="connsiteX0" fmla="*/ 1811092 w 1811091"/>
              <a:gd name="connsiteY0" fmla="*/ 1045712 h 2091393"/>
              <a:gd name="connsiteX1" fmla="*/ 0 w 1811091"/>
              <a:gd name="connsiteY1" fmla="*/ 2091393 h 2091393"/>
              <a:gd name="connsiteX2" fmla="*/ 0 w 1811091"/>
              <a:gd name="connsiteY2" fmla="*/ 0 h 2091393"/>
              <a:gd name="connsiteX3" fmla="*/ 507 w 1811091"/>
              <a:gd name="connsiteY3" fmla="*/ 358 h 2091393"/>
              <a:gd name="connsiteX4" fmla="*/ 1811092 w 1811091"/>
              <a:gd name="connsiteY4" fmla="*/ 1045712 h 20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091" h="2091393">
                <a:moveTo>
                  <a:pt x="1811092" y="1045712"/>
                </a:moveTo>
                <a:lnTo>
                  <a:pt x="0" y="2091393"/>
                </a:lnTo>
                <a:lnTo>
                  <a:pt x="0" y="0"/>
                </a:lnTo>
                <a:lnTo>
                  <a:pt x="507" y="358"/>
                </a:lnTo>
                <a:lnTo>
                  <a:pt x="1811092" y="1045712"/>
                </a:lnTo>
                <a:close/>
              </a:path>
            </a:pathLst>
          </a:custGeom>
          <a:solidFill>
            <a:schemeClr val="bg1">
              <a:alpha val="1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2" name="자유형: 도형 51">
            <a:extLst>
              <a:ext uri="{FF2B5EF4-FFF2-40B4-BE49-F238E27FC236}">
                <a16:creationId xmlns:a16="http://schemas.microsoft.com/office/drawing/2014/main" id="{F05512E0-1712-58D9-F2BA-E31C37715E1E}"/>
              </a:ext>
            </a:extLst>
          </p:cNvPr>
          <p:cNvSpPr/>
          <p:nvPr/>
        </p:nvSpPr>
        <p:spPr>
          <a:xfrm>
            <a:off x="941400" y="1755351"/>
            <a:ext cx="1764011" cy="2036948"/>
          </a:xfrm>
          <a:custGeom>
            <a:avLst/>
            <a:gdLst>
              <a:gd name="connsiteX0" fmla="*/ 1764012 w 1764011"/>
              <a:gd name="connsiteY0" fmla="*/ 0 h 2036948"/>
              <a:gd name="connsiteX1" fmla="*/ 1764012 w 1764011"/>
              <a:gd name="connsiteY1" fmla="*/ 2036949 h 2036948"/>
              <a:gd name="connsiteX2" fmla="*/ 0 w 1764011"/>
              <a:gd name="connsiteY2" fmla="*/ 1018460 h 2036948"/>
              <a:gd name="connsiteX3" fmla="*/ 1764012 w 1764011"/>
              <a:gd name="connsiteY3" fmla="*/ 0 h 203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11" h="2036948">
                <a:moveTo>
                  <a:pt x="1764012" y="0"/>
                </a:moveTo>
                <a:lnTo>
                  <a:pt x="1764012" y="2036949"/>
                </a:lnTo>
                <a:lnTo>
                  <a:pt x="0" y="1018460"/>
                </a:lnTo>
                <a:lnTo>
                  <a:pt x="1764012" y="0"/>
                </a:lnTo>
                <a:close/>
              </a:path>
            </a:pathLst>
          </a:custGeom>
          <a:solidFill>
            <a:schemeClr val="bg1">
              <a:alpha val="1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3" name="자유형: 도형 52">
            <a:extLst>
              <a:ext uri="{FF2B5EF4-FFF2-40B4-BE49-F238E27FC236}">
                <a16:creationId xmlns:a16="http://schemas.microsoft.com/office/drawing/2014/main" id="{9133126A-AA4B-419B-8602-6D5DD1A25741}"/>
              </a:ext>
            </a:extLst>
          </p:cNvPr>
          <p:cNvSpPr/>
          <p:nvPr/>
        </p:nvSpPr>
        <p:spPr>
          <a:xfrm>
            <a:off x="2798677" y="1752221"/>
            <a:ext cx="1766665" cy="2039990"/>
          </a:xfrm>
          <a:custGeom>
            <a:avLst/>
            <a:gdLst>
              <a:gd name="connsiteX0" fmla="*/ 1766665 w 1766665"/>
              <a:gd name="connsiteY0" fmla="*/ 1019980 h 2039990"/>
              <a:gd name="connsiteX1" fmla="*/ 0 w 1766665"/>
              <a:gd name="connsiteY1" fmla="*/ 2039990 h 2039990"/>
              <a:gd name="connsiteX2" fmla="*/ 0 w 1766665"/>
              <a:gd name="connsiteY2" fmla="*/ 0 h 2039990"/>
              <a:gd name="connsiteX3" fmla="*/ 1766665 w 1766665"/>
              <a:gd name="connsiteY3" fmla="*/ 1019980 h 203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665" h="2039990">
                <a:moveTo>
                  <a:pt x="1766665" y="1019980"/>
                </a:moveTo>
                <a:lnTo>
                  <a:pt x="0" y="2039990"/>
                </a:lnTo>
                <a:lnTo>
                  <a:pt x="0" y="0"/>
                </a:lnTo>
                <a:lnTo>
                  <a:pt x="1766665" y="1019980"/>
                </a:lnTo>
                <a:close/>
              </a:path>
            </a:pathLst>
          </a:custGeom>
          <a:solidFill>
            <a:schemeClr val="bg1">
              <a:alpha val="1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4" name="자유형: 도형 53">
            <a:extLst>
              <a:ext uri="{FF2B5EF4-FFF2-40B4-BE49-F238E27FC236}">
                <a16:creationId xmlns:a16="http://schemas.microsoft.com/office/drawing/2014/main" id="{50285247-B5A9-F8E3-8D5B-60C55F378003}"/>
              </a:ext>
            </a:extLst>
          </p:cNvPr>
          <p:cNvSpPr/>
          <p:nvPr/>
        </p:nvSpPr>
        <p:spPr>
          <a:xfrm>
            <a:off x="2845309" y="2827331"/>
            <a:ext cx="1811091" cy="2091393"/>
          </a:xfrm>
          <a:custGeom>
            <a:avLst/>
            <a:gdLst>
              <a:gd name="connsiteX0" fmla="*/ 1811091 w 1811091"/>
              <a:gd name="connsiteY0" fmla="*/ 0 h 2091393"/>
              <a:gd name="connsiteX1" fmla="*/ 1811091 w 1811091"/>
              <a:gd name="connsiteY1" fmla="*/ 2091393 h 2091393"/>
              <a:gd name="connsiteX2" fmla="*/ 0 w 1811091"/>
              <a:gd name="connsiteY2" fmla="*/ 1045712 h 2091393"/>
              <a:gd name="connsiteX3" fmla="*/ 1811091 w 1811091"/>
              <a:gd name="connsiteY3" fmla="*/ 0 h 209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091" h="2091393">
                <a:moveTo>
                  <a:pt x="1811091" y="0"/>
                </a:moveTo>
                <a:lnTo>
                  <a:pt x="1811091" y="2091393"/>
                </a:lnTo>
                <a:lnTo>
                  <a:pt x="0" y="1045712"/>
                </a:lnTo>
                <a:lnTo>
                  <a:pt x="1811091" y="0"/>
                </a:lnTo>
                <a:close/>
              </a:path>
            </a:pathLst>
          </a:custGeom>
          <a:solidFill>
            <a:schemeClr val="bg1">
              <a:alpha val="1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5" name="자유형: 도형 54">
            <a:extLst>
              <a:ext uri="{FF2B5EF4-FFF2-40B4-BE49-F238E27FC236}">
                <a16:creationId xmlns:a16="http://schemas.microsoft.com/office/drawing/2014/main" id="{D6A14561-8171-2895-E8FB-49892C820654}"/>
              </a:ext>
            </a:extLst>
          </p:cNvPr>
          <p:cNvSpPr/>
          <p:nvPr/>
        </p:nvSpPr>
        <p:spPr>
          <a:xfrm>
            <a:off x="2705412" y="6046102"/>
            <a:ext cx="685" cy="864"/>
          </a:xfrm>
          <a:custGeom>
            <a:avLst/>
            <a:gdLst>
              <a:gd name="connsiteX0" fmla="*/ 686 w 685"/>
              <a:gd name="connsiteY0" fmla="*/ 417 h 864"/>
              <a:gd name="connsiteX1" fmla="*/ 0 w 685"/>
              <a:gd name="connsiteY1" fmla="*/ 865 h 864"/>
              <a:gd name="connsiteX2" fmla="*/ 0 w 685"/>
              <a:gd name="connsiteY2" fmla="*/ 0 h 864"/>
              <a:gd name="connsiteX3" fmla="*/ 686 w 685"/>
              <a:gd name="connsiteY3" fmla="*/ 417 h 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" h="864">
                <a:moveTo>
                  <a:pt x="686" y="417"/>
                </a:moveTo>
                <a:lnTo>
                  <a:pt x="0" y="865"/>
                </a:lnTo>
                <a:lnTo>
                  <a:pt x="0" y="0"/>
                </a:lnTo>
                <a:lnTo>
                  <a:pt x="686" y="41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6" name="자유형: 도형 55">
            <a:extLst>
              <a:ext uri="{FF2B5EF4-FFF2-40B4-BE49-F238E27FC236}">
                <a16:creationId xmlns:a16="http://schemas.microsoft.com/office/drawing/2014/main" id="{E0CAE2AB-2BFF-843B-9118-80CF3102183B}"/>
              </a:ext>
            </a:extLst>
          </p:cNvPr>
          <p:cNvSpPr/>
          <p:nvPr/>
        </p:nvSpPr>
        <p:spPr>
          <a:xfrm>
            <a:off x="4656401" y="2824796"/>
            <a:ext cx="2266" cy="2534"/>
          </a:xfrm>
          <a:custGeom>
            <a:avLst/>
            <a:gdLst>
              <a:gd name="connsiteX0" fmla="*/ 2266 w 2266"/>
              <a:gd name="connsiteY0" fmla="*/ 1252 h 2534"/>
              <a:gd name="connsiteX1" fmla="*/ 0 w 2266"/>
              <a:gd name="connsiteY1" fmla="*/ 2534 h 2534"/>
              <a:gd name="connsiteX2" fmla="*/ 0 w 2266"/>
              <a:gd name="connsiteY2" fmla="*/ 0 h 2534"/>
              <a:gd name="connsiteX3" fmla="*/ 2266 w 2266"/>
              <a:gd name="connsiteY3" fmla="*/ 1252 h 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" h="2534">
                <a:moveTo>
                  <a:pt x="2266" y="1252"/>
                </a:moveTo>
                <a:lnTo>
                  <a:pt x="0" y="2534"/>
                </a:lnTo>
                <a:lnTo>
                  <a:pt x="0" y="0"/>
                </a:lnTo>
                <a:lnTo>
                  <a:pt x="2266" y="12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534E984C-088E-0ECD-DE7D-2F6F491D8D73}"/>
              </a:ext>
            </a:extLst>
          </p:cNvPr>
          <p:cNvSpPr/>
          <p:nvPr/>
        </p:nvSpPr>
        <p:spPr>
          <a:xfrm>
            <a:off x="847629" y="2827331"/>
            <a:ext cx="506" cy="596"/>
          </a:xfrm>
          <a:custGeom>
            <a:avLst/>
            <a:gdLst>
              <a:gd name="connsiteX0" fmla="*/ 507 w 506"/>
              <a:gd name="connsiteY0" fmla="*/ 358 h 596"/>
              <a:gd name="connsiteX1" fmla="*/ 0 w 506"/>
              <a:gd name="connsiteY1" fmla="*/ 596 h 596"/>
              <a:gd name="connsiteX2" fmla="*/ 0 w 506"/>
              <a:gd name="connsiteY2" fmla="*/ 0 h 596"/>
              <a:gd name="connsiteX3" fmla="*/ 507 w 506"/>
              <a:gd name="connsiteY3" fmla="*/ 358 h 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" h="596">
                <a:moveTo>
                  <a:pt x="507" y="358"/>
                </a:moveTo>
                <a:lnTo>
                  <a:pt x="0" y="596"/>
                </a:lnTo>
                <a:lnTo>
                  <a:pt x="0" y="0"/>
                </a:lnTo>
                <a:lnTo>
                  <a:pt x="507" y="358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8" name="자유형: 도형 57">
            <a:extLst>
              <a:ext uri="{FF2B5EF4-FFF2-40B4-BE49-F238E27FC236}">
                <a16:creationId xmlns:a16="http://schemas.microsoft.com/office/drawing/2014/main" id="{809FFDC5-D962-2089-6D2B-9535268007AF}"/>
              </a:ext>
            </a:extLst>
          </p:cNvPr>
          <p:cNvSpPr/>
          <p:nvPr/>
        </p:nvSpPr>
        <p:spPr>
          <a:xfrm>
            <a:off x="4656401" y="4918724"/>
            <a:ext cx="1580" cy="1788"/>
          </a:xfrm>
          <a:custGeom>
            <a:avLst/>
            <a:gdLst>
              <a:gd name="connsiteX0" fmla="*/ 1580 w 1580"/>
              <a:gd name="connsiteY0" fmla="*/ 865 h 1788"/>
              <a:gd name="connsiteX1" fmla="*/ 0 w 1580"/>
              <a:gd name="connsiteY1" fmla="*/ 1789 h 1788"/>
              <a:gd name="connsiteX2" fmla="*/ 0 w 1580"/>
              <a:gd name="connsiteY2" fmla="*/ 0 h 1788"/>
              <a:gd name="connsiteX3" fmla="*/ 1580 w 1580"/>
              <a:gd name="connsiteY3" fmla="*/ 865 h 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" h="1788">
                <a:moveTo>
                  <a:pt x="1580" y="865"/>
                </a:moveTo>
                <a:lnTo>
                  <a:pt x="0" y="1789"/>
                </a:lnTo>
                <a:lnTo>
                  <a:pt x="0" y="0"/>
                </a:lnTo>
                <a:lnTo>
                  <a:pt x="1580" y="86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64D9ADC0-D459-519B-1B72-83B8CEE4EBF1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1" name="object 4">
            <a:extLst>
              <a:ext uri="{FF2B5EF4-FFF2-40B4-BE49-F238E27FC236}">
                <a16:creationId xmlns:a16="http://schemas.microsoft.com/office/drawing/2014/main" id="{91F80774-D9F6-E2AF-4041-0BF5A3C9B00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280592" y="3104964"/>
            <a:ext cx="4325223" cy="106157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ko-KR" sz="3200" dirty="0" smtClean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Touch the world!</a:t>
            </a:r>
            <a:br>
              <a:rPr lang="en-US" altLang="ko-KR" sz="3200" dirty="0" smtClean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3200" dirty="0" smtClean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㈜</a:t>
            </a:r>
            <a:r>
              <a:rPr lang="ko-KR" altLang="en-US" sz="3200" dirty="0" err="1" smtClean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터치더월드</a:t>
            </a:r>
            <a:r>
              <a:rPr lang="ko-KR" altLang="en-US" sz="3200" dirty="0" smtClean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회사 소개서</a:t>
            </a:r>
            <a:endParaRPr lang="ko-KR" altLang="en-US" sz="3200" dirty="0">
              <a:solidFill>
                <a:srgbClr val="00147B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3C6D3656-8730-B937-3C22-ECF6F1D01440}"/>
              </a:ext>
            </a:extLst>
          </p:cNvPr>
          <p:cNvSpPr/>
          <p:nvPr userDrawn="1"/>
        </p:nvSpPr>
        <p:spPr>
          <a:xfrm>
            <a:off x="3854878" y="6309320"/>
            <a:ext cx="2196244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598EB42F-7FC5-AF5A-9534-686ACB901743}"/>
              </a:ext>
            </a:extLst>
          </p:cNvPr>
          <p:cNvSpPr txBox="1">
            <a:spLocks/>
          </p:cNvSpPr>
          <p:nvPr/>
        </p:nvSpPr>
        <p:spPr bwMode="auto">
          <a:xfrm>
            <a:off x="1280592" y="2708920"/>
            <a:ext cx="1885453" cy="2599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ko-KR" altLang="en-US" sz="1600" dirty="0" err="1">
                <a:solidFill>
                  <a:srgbClr val="1F2F8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체험힐링</a:t>
            </a:r>
            <a:r>
              <a:rPr lang="ko-KR" altLang="en-US" sz="1600" dirty="0">
                <a:solidFill>
                  <a:srgbClr val="1F2F8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여행의 </a:t>
            </a:r>
            <a:r>
              <a:rPr lang="en-US" altLang="ko-KR" sz="1600" dirty="0">
                <a:solidFill>
                  <a:srgbClr val="1F2F8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No.1</a:t>
            </a:r>
          </a:p>
        </p:txBody>
      </p:sp>
      <p:pic>
        <p:nvPicPr>
          <p:cNvPr id="59" name="그림 58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63453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4F2DD7-C07C-F50B-CC78-16D6DC901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0"/>
          <a:stretch/>
        </p:blipFill>
        <p:spPr>
          <a:xfrm>
            <a:off x="200472" y="258006"/>
            <a:ext cx="9505056" cy="6599994"/>
          </a:xfrm>
          <a:prstGeom prst="rect">
            <a:avLst/>
          </a:prstGeom>
        </p:spPr>
      </p:pic>
      <p:sp>
        <p:nvSpPr>
          <p:cNvPr id="85" name="직사각형 84">
            <a:extLst>
              <a:ext uri="{FF2B5EF4-FFF2-40B4-BE49-F238E27FC236}">
                <a16:creationId xmlns:a16="http://schemas.microsoft.com/office/drawing/2014/main" id="{8C8CB6A0-C3E5-81FE-9264-611388E85D81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F4262D9C-9F6C-699E-BED2-6B9D9F4BF730}"/>
              </a:ext>
            </a:extLst>
          </p:cNvPr>
          <p:cNvSpPr/>
          <p:nvPr userDrawn="1"/>
        </p:nvSpPr>
        <p:spPr>
          <a:xfrm rot="7200000">
            <a:off x="-1676449" y="665774"/>
            <a:ext cx="685" cy="864"/>
          </a:xfrm>
          <a:custGeom>
            <a:avLst/>
            <a:gdLst>
              <a:gd name="connsiteX0" fmla="*/ 686 w 685"/>
              <a:gd name="connsiteY0" fmla="*/ 417 h 864"/>
              <a:gd name="connsiteX1" fmla="*/ 0 w 685"/>
              <a:gd name="connsiteY1" fmla="*/ 865 h 864"/>
              <a:gd name="connsiteX2" fmla="*/ 0 w 685"/>
              <a:gd name="connsiteY2" fmla="*/ 0 h 864"/>
              <a:gd name="connsiteX3" fmla="*/ 686 w 685"/>
              <a:gd name="connsiteY3" fmla="*/ 417 h 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" h="864">
                <a:moveTo>
                  <a:pt x="686" y="417"/>
                </a:moveTo>
                <a:lnTo>
                  <a:pt x="0" y="865"/>
                </a:lnTo>
                <a:lnTo>
                  <a:pt x="0" y="0"/>
                </a:lnTo>
                <a:lnTo>
                  <a:pt x="686" y="41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CEA0C05F-FCA5-CA4D-3C67-649E3F741252}"/>
              </a:ext>
            </a:extLst>
          </p:cNvPr>
          <p:cNvSpPr/>
          <p:nvPr userDrawn="1"/>
        </p:nvSpPr>
        <p:spPr>
          <a:xfrm rot="7200000">
            <a:off x="-1676677" y="2918764"/>
            <a:ext cx="1580" cy="1788"/>
          </a:xfrm>
          <a:custGeom>
            <a:avLst/>
            <a:gdLst>
              <a:gd name="connsiteX0" fmla="*/ 1580 w 1580"/>
              <a:gd name="connsiteY0" fmla="*/ 865 h 1788"/>
              <a:gd name="connsiteX1" fmla="*/ 0 w 1580"/>
              <a:gd name="connsiteY1" fmla="*/ 1789 h 1788"/>
              <a:gd name="connsiteX2" fmla="*/ 0 w 1580"/>
              <a:gd name="connsiteY2" fmla="*/ 0 h 1788"/>
              <a:gd name="connsiteX3" fmla="*/ 1580 w 1580"/>
              <a:gd name="connsiteY3" fmla="*/ 865 h 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" h="1788">
                <a:moveTo>
                  <a:pt x="1580" y="865"/>
                </a:moveTo>
                <a:lnTo>
                  <a:pt x="0" y="1789"/>
                </a:lnTo>
                <a:lnTo>
                  <a:pt x="0" y="0"/>
                </a:lnTo>
                <a:lnTo>
                  <a:pt x="1580" y="86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36B1C35D-B6BA-2BB5-055E-1FEBA85FAE6A}"/>
              </a:ext>
            </a:extLst>
          </p:cNvPr>
          <p:cNvSpPr/>
          <p:nvPr userDrawn="1"/>
        </p:nvSpPr>
        <p:spPr>
          <a:xfrm rot="7200000">
            <a:off x="-1676449" y="665774"/>
            <a:ext cx="685" cy="864"/>
          </a:xfrm>
          <a:custGeom>
            <a:avLst/>
            <a:gdLst>
              <a:gd name="connsiteX0" fmla="*/ 686 w 685"/>
              <a:gd name="connsiteY0" fmla="*/ 417 h 864"/>
              <a:gd name="connsiteX1" fmla="*/ 0 w 685"/>
              <a:gd name="connsiteY1" fmla="*/ 865 h 864"/>
              <a:gd name="connsiteX2" fmla="*/ 0 w 685"/>
              <a:gd name="connsiteY2" fmla="*/ 0 h 864"/>
              <a:gd name="connsiteX3" fmla="*/ 686 w 685"/>
              <a:gd name="connsiteY3" fmla="*/ 417 h 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" h="864">
                <a:moveTo>
                  <a:pt x="686" y="417"/>
                </a:moveTo>
                <a:lnTo>
                  <a:pt x="0" y="865"/>
                </a:lnTo>
                <a:lnTo>
                  <a:pt x="0" y="0"/>
                </a:lnTo>
                <a:lnTo>
                  <a:pt x="686" y="41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4E91AD82-A271-85C2-4103-1C88B3DB89C4}"/>
              </a:ext>
            </a:extLst>
          </p:cNvPr>
          <p:cNvSpPr/>
          <p:nvPr userDrawn="1"/>
        </p:nvSpPr>
        <p:spPr>
          <a:xfrm rot="7200000">
            <a:off x="-1676677" y="2918764"/>
            <a:ext cx="1580" cy="1788"/>
          </a:xfrm>
          <a:custGeom>
            <a:avLst/>
            <a:gdLst>
              <a:gd name="connsiteX0" fmla="*/ 1580 w 1580"/>
              <a:gd name="connsiteY0" fmla="*/ 865 h 1788"/>
              <a:gd name="connsiteX1" fmla="*/ 0 w 1580"/>
              <a:gd name="connsiteY1" fmla="*/ 1789 h 1788"/>
              <a:gd name="connsiteX2" fmla="*/ 0 w 1580"/>
              <a:gd name="connsiteY2" fmla="*/ 0 h 1788"/>
              <a:gd name="connsiteX3" fmla="*/ 1580 w 1580"/>
              <a:gd name="connsiteY3" fmla="*/ 865 h 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" h="1788">
                <a:moveTo>
                  <a:pt x="1580" y="865"/>
                </a:moveTo>
                <a:lnTo>
                  <a:pt x="0" y="1789"/>
                </a:lnTo>
                <a:lnTo>
                  <a:pt x="0" y="0"/>
                </a:lnTo>
                <a:lnTo>
                  <a:pt x="1580" y="86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9A90368A-1D56-884E-B06B-27737D69F619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5D10F3F5-A131-BEBA-475A-8708E04C6594}"/>
              </a:ext>
            </a:extLst>
          </p:cNvPr>
          <p:cNvSpPr/>
          <p:nvPr userDrawn="1"/>
        </p:nvSpPr>
        <p:spPr>
          <a:xfrm>
            <a:off x="3854878" y="182780"/>
            <a:ext cx="2196244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3B2C0531-C57C-0520-473C-623F4F1223EE}"/>
              </a:ext>
            </a:extLst>
          </p:cNvPr>
          <p:cNvGrpSpPr/>
          <p:nvPr userDrawn="1"/>
        </p:nvGrpSpPr>
        <p:grpSpPr>
          <a:xfrm>
            <a:off x="-339588" y="255315"/>
            <a:ext cx="2966377" cy="6353311"/>
            <a:chOff x="-348586" y="253416"/>
            <a:chExt cx="2966377" cy="6353311"/>
          </a:xfrm>
        </p:grpSpPr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FAC7FED0-B61C-0FF4-7EE8-E9D1CE57B34A}"/>
                </a:ext>
              </a:extLst>
            </p:cNvPr>
            <p:cNvSpPr/>
            <p:nvPr userDrawn="1"/>
          </p:nvSpPr>
          <p:spPr>
            <a:xfrm rot="7200000">
              <a:off x="717311" y="519950"/>
              <a:ext cx="1764011" cy="2036948"/>
            </a:xfrm>
            <a:custGeom>
              <a:avLst/>
              <a:gdLst>
                <a:gd name="connsiteX0" fmla="*/ 1764012 w 1764011"/>
                <a:gd name="connsiteY0" fmla="*/ 0 h 2036948"/>
                <a:gd name="connsiteX1" fmla="*/ 1764012 w 1764011"/>
                <a:gd name="connsiteY1" fmla="*/ 2036949 h 2036948"/>
                <a:gd name="connsiteX2" fmla="*/ 0 w 1764011"/>
                <a:gd name="connsiteY2" fmla="*/ 1018460 h 2036948"/>
                <a:gd name="connsiteX3" fmla="*/ 1764012 w 1764011"/>
                <a:gd name="connsiteY3" fmla="*/ 0 h 203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011" h="2036948">
                  <a:moveTo>
                    <a:pt x="1764012" y="0"/>
                  </a:moveTo>
                  <a:lnTo>
                    <a:pt x="1764012" y="2036949"/>
                  </a:lnTo>
                  <a:lnTo>
                    <a:pt x="0" y="1018460"/>
                  </a:lnTo>
                  <a:lnTo>
                    <a:pt x="176401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095E8657-EBBC-9E3B-0E8A-C2F0FBA2F587}"/>
                </a:ext>
              </a:extLst>
            </p:cNvPr>
            <p:cNvSpPr/>
            <p:nvPr userDrawn="1"/>
          </p:nvSpPr>
          <p:spPr>
            <a:xfrm rot="7200000">
              <a:off x="-211924" y="2128832"/>
              <a:ext cx="1766665" cy="2039990"/>
            </a:xfrm>
            <a:custGeom>
              <a:avLst/>
              <a:gdLst>
                <a:gd name="connsiteX0" fmla="*/ 1766665 w 1766665"/>
                <a:gd name="connsiteY0" fmla="*/ 1019980 h 2039990"/>
                <a:gd name="connsiteX1" fmla="*/ 0 w 1766665"/>
                <a:gd name="connsiteY1" fmla="*/ 2039990 h 2039990"/>
                <a:gd name="connsiteX2" fmla="*/ 0 w 1766665"/>
                <a:gd name="connsiteY2" fmla="*/ 0 h 2039990"/>
                <a:gd name="connsiteX3" fmla="*/ 1766665 w 1766665"/>
                <a:gd name="connsiteY3" fmla="*/ 1019980 h 203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6665" h="2039990">
                  <a:moveTo>
                    <a:pt x="1766665" y="1019980"/>
                  </a:moveTo>
                  <a:lnTo>
                    <a:pt x="0" y="2039990"/>
                  </a:lnTo>
                  <a:lnTo>
                    <a:pt x="0" y="0"/>
                  </a:lnTo>
                  <a:lnTo>
                    <a:pt x="1766665" y="101998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E9B4CE6D-D69D-2B17-AB41-C8A58D804487}"/>
                </a:ext>
              </a:extLst>
            </p:cNvPr>
            <p:cNvGrpSpPr/>
            <p:nvPr userDrawn="1"/>
          </p:nvGrpSpPr>
          <p:grpSpPr>
            <a:xfrm>
              <a:off x="135746" y="253416"/>
              <a:ext cx="1905121" cy="6353311"/>
              <a:chOff x="135746" y="253416"/>
              <a:chExt cx="1905121" cy="6353311"/>
            </a:xfrm>
          </p:grpSpPr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7E654B25-DA69-AED1-BE44-2FC7D13DAA7C}"/>
                  </a:ext>
                </a:extLst>
              </p:cNvPr>
              <p:cNvSpPr/>
              <p:nvPr userDrawn="1"/>
            </p:nvSpPr>
            <p:spPr>
              <a:xfrm rot="7200000">
                <a:off x="135880" y="3965465"/>
                <a:ext cx="2266" cy="2534"/>
              </a:xfrm>
              <a:custGeom>
                <a:avLst/>
                <a:gdLst>
                  <a:gd name="connsiteX0" fmla="*/ 2266 w 2266"/>
                  <a:gd name="connsiteY0" fmla="*/ 1252 h 2534"/>
                  <a:gd name="connsiteX1" fmla="*/ 0 w 2266"/>
                  <a:gd name="connsiteY1" fmla="*/ 2534 h 2534"/>
                  <a:gd name="connsiteX2" fmla="*/ 0 w 2266"/>
                  <a:gd name="connsiteY2" fmla="*/ 0 h 2534"/>
                  <a:gd name="connsiteX3" fmla="*/ 2266 w 2266"/>
                  <a:gd name="connsiteY3" fmla="*/ 1252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" h="2534">
                    <a:moveTo>
                      <a:pt x="2266" y="1252"/>
                    </a:moveTo>
                    <a:lnTo>
                      <a:pt x="0" y="2534"/>
                    </a:lnTo>
                    <a:lnTo>
                      <a:pt x="0" y="0"/>
                    </a:lnTo>
                    <a:lnTo>
                      <a:pt x="2266" y="1252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2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60B07338-840B-BF24-C683-6F053C207BDB}"/>
                  </a:ext>
                </a:extLst>
              </p:cNvPr>
              <p:cNvSpPr/>
              <p:nvPr userDrawn="1"/>
            </p:nvSpPr>
            <p:spPr>
              <a:xfrm rot="7200000">
                <a:off x="135880" y="3965465"/>
                <a:ext cx="2266" cy="2534"/>
              </a:xfrm>
              <a:custGeom>
                <a:avLst/>
                <a:gdLst>
                  <a:gd name="connsiteX0" fmla="*/ 2266 w 2266"/>
                  <a:gd name="connsiteY0" fmla="*/ 1252 h 2534"/>
                  <a:gd name="connsiteX1" fmla="*/ 0 w 2266"/>
                  <a:gd name="connsiteY1" fmla="*/ 2534 h 2534"/>
                  <a:gd name="connsiteX2" fmla="*/ 0 w 2266"/>
                  <a:gd name="connsiteY2" fmla="*/ 0 h 2534"/>
                  <a:gd name="connsiteX3" fmla="*/ 2266 w 2266"/>
                  <a:gd name="connsiteY3" fmla="*/ 1252 h 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6" h="2534">
                    <a:moveTo>
                      <a:pt x="2266" y="1252"/>
                    </a:moveTo>
                    <a:lnTo>
                      <a:pt x="0" y="2534"/>
                    </a:lnTo>
                    <a:lnTo>
                      <a:pt x="0" y="0"/>
                    </a:lnTo>
                    <a:lnTo>
                      <a:pt x="2266" y="1252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2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33B020D5-7907-8145-2138-C92A84A6AD2E}"/>
                  </a:ext>
                </a:extLst>
              </p:cNvPr>
              <p:cNvSpPr/>
              <p:nvPr userDrawn="1"/>
            </p:nvSpPr>
            <p:spPr>
              <a:xfrm rot="7200000">
                <a:off x="2040230" y="666396"/>
                <a:ext cx="506" cy="596"/>
              </a:xfrm>
              <a:custGeom>
                <a:avLst/>
                <a:gdLst>
                  <a:gd name="connsiteX0" fmla="*/ 507 w 506"/>
                  <a:gd name="connsiteY0" fmla="*/ 358 h 596"/>
                  <a:gd name="connsiteX1" fmla="*/ 0 w 506"/>
                  <a:gd name="connsiteY1" fmla="*/ 596 h 596"/>
                  <a:gd name="connsiteX2" fmla="*/ 0 w 506"/>
                  <a:gd name="connsiteY2" fmla="*/ 0 h 596"/>
                  <a:gd name="connsiteX3" fmla="*/ 507 w 506"/>
                  <a:gd name="connsiteY3" fmla="*/ 358 h 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" h="596">
                    <a:moveTo>
                      <a:pt x="507" y="358"/>
                    </a:moveTo>
                    <a:lnTo>
                      <a:pt x="0" y="596"/>
                    </a:lnTo>
                    <a:lnTo>
                      <a:pt x="0" y="0"/>
                    </a:lnTo>
                    <a:lnTo>
                      <a:pt x="507" y="358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29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EB07B836-592E-11B6-219F-26BD5C00C423}"/>
                  </a:ext>
                </a:extLst>
              </p:cNvPr>
              <p:cNvSpPr/>
              <p:nvPr userDrawn="1"/>
            </p:nvSpPr>
            <p:spPr>
              <a:xfrm>
                <a:off x="229770" y="2976183"/>
                <a:ext cx="1810682" cy="3630544"/>
              </a:xfrm>
              <a:custGeom>
                <a:avLst/>
                <a:gdLst>
                  <a:gd name="connsiteX0" fmla="*/ 1810581 w 1810682"/>
                  <a:gd name="connsiteY0" fmla="*/ 0 h 6107044"/>
                  <a:gd name="connsiteX1" fmla="*/ 1810682 w 1810682"/>
                  <a:gd name="connsiteY1" fmla="*/ 2929081 h 6107044"/>
                  <a:gd name="connsiteX2" fmla="*/ 1806906 w 1810682"/>
                  <a:gd name="connsiteY2" fmla="*/ 2935802 h 6107044"/>
                  <a:gd name="connsiteX3" fmla="*/ 1806906 w 1810682"/>
                  <a:gd name="connsiteY3" fmla="*/ 3798223 h 6107044"/>
                  <a:gd name="connsiteX4" fmla="*/ 1322390 w 1810682"/>
                  <a:gd name="connsiteY4" fmla="*/ 3798223 h 6107044"/>
                  <a:gd name="connsiteX5" fmla="*/ 25274 w 1810682"/>
                  <a:gd name="connsiteY5" fmla="*/ 6107044 h 6107044"/>
                  <a:gd name="connsiteX6" fmla="*/ 0 w 1810682"/>
                  <a:gd name="connsiteY6" fmla="*/ 1045310 h 6107044"/>
                  <a:gd name="connsiteX0" fmla="*/ 1810581 w 1810682"/>
                  <a:gd name="connsiteY0" fmla="*/ 0 h 6107044"/>
                  <a:gd name="connsiteX1" fmla="*/ 1810682 w 1810682"/>
                  <a:gd name="connsiteY1" fmla="*/ 2929081 h 6107044"/>
                  <a:gd name="connsiteX2" fmla="*/ 1806906 w 1810682"/>
                  <a:gd name="connsiteY2" fmla="*/ 2935802 h 6107044"/>
                  <a:gd name="connsiteX3" fmla="*/ 1806906 w 1810682"/>
                  <a:gd name="connsiteY3" fmla="*/ 3607723 h 6107044"/>
                  <a:gd name="connsiteX4" fmla="*/ 1322390 w 1810682"/>
                  <a:gd name="connsiteY4" fmla="*/ 3798223 h 6107044"/>
                  <a:gd name="connsiteX5" fmla="*/ 25274 w 1810682"/>
                  <a:gd name="connsiteY5" fmla="*/ 6107044 h 6107044"/>
                  <a:gd name="connsiteX6" fmla="*/ 0 w 1810682"/>
                  <a:gd name="connsiteY6" fmla="*/ 1045310 h 6107044"/>
                  <a:gd name="connsiteX7" fmla="*/ 1810581 w 1810682"/>
                  <a:gd name="connsiteY7" fmla="*/ 0 h 6107044"/>
                  <a:gd name="connsiteX0" fmla="*/ 1810581 w 1810682"/>
                  <a:gd name="connsiteY0" fmla="*/ 0 h 6107044"/>
                  <a:gd name="connsiteX1" fmla="*/ 1810682 w 1810682"/>
                  <a:gd name="connsiteY1" fmla="*/ 2929081 h 6107044"/>
                  <a:gd name="connsiteX2" fmla="*/ 1806906 w 1810682"/>
                  <a:gd name="connsiteY2" fmla="*/ 2935802 h 6107044"/>
                  <a:gd name="connsiteX3" fmla="*/ 1806906 w 1810682"/>
                  <a:gd name="connsiteY3" fmla="*/ 3607723 h 6107044"/>
                  <a:gd name="connsiteX4" fmla="*/ 1312865 w 1810682"/>
                  <a:gd name="connsiteY4" fmla="*/ 3617248 h 6107044"/>
                  <a:gd name="connsiteX5" fmla="*/ 25274 w 1810682"/>
                  <a:gd name="connsiteY5" fmla="*/ 6107044 h 6107044"/>
                  <a:gd name="connsiteX6" fmla="*/ 0 w 1810682"/>
                  <a:gd name="connsiteY6" fmla="*/ 1045310 h 6107044"/>
                  <a:gd name="connsiteX7" fmla="*/ 1810581 w 1810682"/>
                  <a:gd name="connsiteY7" fmla="*/ 0 h 6107044"/>
                  <a:gd name="connsiteX0" fmla="*/ 1810581 w 1810682"/>
                  <a:gd name="connsiteY0" fmla="*/ 0 h 3630544"/>
                  <a:gd name="connsiteX1" fmla="*/ 1810682 w 1810682"/>
                  <a:gd name="connsiteY1" fmla="*/ 2929081 h 3630544"/>
                  <a:gd name="connsiteX2" fmla="*/ 1806906 w 1810682"/>
                  <a:gd name="connsiteY2" fmla="*/ 2935802 h 3630544"/>
                  <a:gd name="connsiteX3" fmla="*/ 1806906 w 1810682"/>
                  <a:gd name="connsiteY3" fmla="*/ 3607723 h 3630544"/>
                  <a:gd name="connsiteX4" fmla="*/ 1312865 w 1810682"/>
                  <a:gd name="connsiteY4" fmla="*/ 3617248 h 3630544"/>
                  <a:gd name="connsiteX5" fmla="*/ 15749 w 1810682"/>
                  <a:gd name="connsiteY5" fmla="*/ 3630544 h 3630544"/>
                  <a:gd name="connsiteX6" fmla="*/ 0 w 1810682"/>
                  <a:gd name="connsiteY6" fmla="*/ 1045310 h 3630544"/>
                  <a:gd name="connsiteX7" fmla="*/ 1810581 w 1810682"/>
                  <a:gd name="connsiteY7" fmla="*/ 0 h 363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0682" h="3630544">
                    <a:moveTo>
                      <a:pt x="1810581" y="0"/>
                    </a:moveTo>
                    <a:cubicBezTo>
                      <a:pt x="1810615" y="976360"/>
                      <a:pt x="1810648" y="1952721"/>
                      <a:pt x="1810682" y="2929081"/>
                    </a:cubicBezTo>
                    <a:lnTo>
                      <a:pt x="1806906" y="2935802"/>
                    </a:lnTo>
                    <a:lnTo>
                      <a:pt x="1806906" y="3607723"/>
                    </a:lnTo>
                    <a:lnTo>
                      <a:pt x="1312865" y="3617248"/>
                    </a:lnTo>
                    <a:lnTo>
                      <a:pt x="15749" y="3630544"/>
                    </a:lnTo>
                    <a:cubicBezTo>
                      <a:pt x="10499" y="2768799"/>
                      <a:pt x="5250" y="1907055"/>
                      <a:pt x="0" y="1045310"/>
                    </a:cubicBezTo>
                    <a:lnTo>
                      <a:pt x="1810581" y="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297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ko-KR" altLang="en-US" baseline="-25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32BD711C-AD2E-8D31-9152-3F06D6F1C8E7}"/>
                  </a:ext>
                </a:extLst>
              </p:cNvPr>
              <p:cNvSpPr/>
              <p:nvPr userDrawn="1"/>
            </p:nvSpPr>
            <p:spPr>
              <a:xfrm>
                <a:off x="229668" y="253416"/>
                <a:ext cx="1811199" cy="1458805"/>
              </a:xfrm>
              <a:custGeom>
                <a:avLst/>
                <a:gdLst>
                  <a:gd name="connsiteX0" fmla="*/ 0 w 1811199"/>
                  <a:gd name="connsiteY0" fmla="*/ 0 h 2091292"/>
                  <a:gd name="connsiteX1" fmla="*/ 114820 w 1811199"/>
                  <a:gd name="connsiteY1" fmla="*/ 66292 h 2091292"/>
                  <a:gd name="connsiteX2" fmla="*/ 114820 w 1811199"/>
                  <a:gd name="connsiteY2" fmla="*/ 3837 h 2091292"/>
                  <a:gd name="connsiteX3" fmla="*/ 1807008 w 1811199"/>
                  <a:gd name="connsiteY3" fmla="*/ 3837 h 2091292"/>
                  <a:gd name="connsiteX4" fmla="*/ 1807008 w 1811199"/>
                  <a:gd name="connsiteY4" fmla="*/ 1043277 h 2091292"/>
                  <a:gd name="connsiteX5" fmla="*/ 1811199 w 1811199"/>
                  <a:gd name="connsiteY5" fmla="*/ 1045696 h 2091292"/>
                  <a:gd name="connsiteX6" fmla="*/ 1810636 w 1811199"/>
                  <a:gd name="connsiteY6" fmla="*/ 1045956 h 2091292"/>
                  <a:gd name="connsiteX7" fmla="*/ 40 w 1811199"/>
                  <a:gd name="connsiteY7" fmla="*/ 2091292 h 2091292"/>
                  <a:gd name="connsiteX0" fmla="*/ 0 w 1811199"/>
                  <a:gd name="connsiteY0" fmla="*/ 0 h 2091292"/>
                  <a:gd name="connsiteX1" fmla="*/ 114820 w 1811199"/>
                  <a:gd name="connsiteY1" fmla="*/ 66292 h 2091292"/>
                  <a:gd name="connsiteX2" fmla="*/ 114820 w 1811199"/>
                  <a:gd name="connsiteY2" fmla="*/ 3837 h 2091292"/>
                  <a:gd name="connsiteX3" fmla="*/ 1787958 w 1811199"/>
                  <a:gd name="connsiteY3" fmla="*/ 651537 h 2091292"/>
                  <a:gd name="connsiteX4" fmla="*/ 1807008 w 1811199"/>
                  <a:gd name="connsiteY4" fmla="*/ 1043277 h 2091292"/>
                  <a:gd name="connsiteX5" fmla="*/ 1811199 w 1811199"/>
                  <a:gd name="connsiteY5" fmla="*/ 1045696 h 2091292"/>
                  <a:gd name="connsiteX6" fmla="*/ 1810636 w 1811199"/>
                  <a:gd name="connsiteY6" fmla="*/ 1045956 h 2091292"/>
                  <a:gd name="connsiteX7" fmla="*/ 40 w 1811199"/>
                  <a:gd name="connsiteY7" fmla="*/ 2091292 h 2091292"/>
                  <a:gd name="connsiteX8" fmla="*/ 0 w 1811199"/>
                  <a:gd name="connsiteY8" fmla="*/ 0 h 2091292"/>
                  <a:gd name="connsiteX0" fmla="*/ 0 w 1811199"/>
                  <a:gd name="connsiteY0" fmla="*/ 739113 h 2087455"/>
                  <a:gd name="connsiteX1" fmla="*/ 114820 w 1811199"/>
                  <a:gd name="connsiteY1" fmla="*/ 62455 h 2087455"/>
                  <a:gd name="connsiteX2" fmla="*/ 114820 w 1811199"/>
                  <a:gd name="connsiteY2" fmla="*/ 0 h 2087455"/>
                  <a:gd name="connsiteX3" fmla="*/ 1787958 w 1811199"/>
                  <a:gd name="connsiteY3" fmla="*/ 647700 h 2087455"/>
                  <a:gd name="connsiteX4" fmla="*/ 1807008 w 1811199"/>
                  <a:gd name="connsiteY4" fmla="*/ 1039440 h 2087455"/>
                  <a:gd name="connsiteX5" fmla="*/ 1811199 w 1811199"/>
                  <a:gd name="connsiteY5" fmla="*/ 1041859 h 2087455"/>
                  <a:gd name="connsiteX6" fmla="*/ 1810636 w 1811199"/>
                  <a:gd name="connsiteY6" fmla="*/ 1042119 h 2087455"/>
                  <a:gd name="connsiteX7" fmla="*/ 40 w 1811199"/>
                  <a:gd name="connsiteY7" fmla="*/ 2087455 h 2087455"/>
                  <a:gd name="connsiteX8" fmla="*/ 0 w 1811199"/>
                  <a:gd name="connsiteY8" fmla="*/ 739113 h 2087455"/>
                  <a:gd name="connsiteX0" fmla="*/ 0 w 1811199"/>
                  <a:gd name="connsiteY0" fmla="*/ 676658 h 2025000"/>
                  <a:gd name="connsiteX1" fmla="*/ 114820 w 1811199"/>
                  <a:gd name="connsiteY1" fmla="*/ 0 h 2025000"/>
                  <a:gd name="connsiteX2" fmla="*/ 124345 w 1811199"/>
                  <a:gd name="connsiteY2" fmla="*/ 566195 h 2025000"/>
                  <a:gd name="connsiteX3" fmla="*/ 1787958 w 1811199"/>
                  <a:gd name="connsiteY3" fmla="*/ 585245 h 2025000"/>
                  <a:gd name="connsiteX4" fmla="*/ 1807008 w 1811199"/>
                  <a:gd name="connsiteY4" fmla="*/ 976985 h 2025000"/>
                  <a:gd name="connsiteX5" fmla="*/ 1811199 w 1811199"/>
                  <a:gd name="connsiteY5" fmla="*/ 979404 h 2025000"/>
                  <a:gd name="connsiteX6" fmla="*/ 1810636 w 1811199"/>
                  <a:gd name="connsiteY6" fmla="*/ 979664 h 2025000"/>
                  <a:gd name="connsiteX7" fmla="*/ 40 w 1811199"/>
                  <a:gd name="connsiteY7" fmla="*/ 2025000 h 2025000"/>
                  <a:gd name="connsiteX8" fmla="*/ 0 w 1811199"/>
                  <a:gd name="connsiteY8" fmla="*/ 676658 h 2025000"/>
                  <a:gd name="connsiteX0" fmla="*/ 0 w 1811199"/>
                  <a:gd name="connsiteY0" fmla="*/ 110463 h 1458805"/>
                  <a:gd name="connsiteX1" fmla="*/ 76720 w 1811199"/>
                  <a:gd name="connsiteY1" fmla="*/ 33880 h 1458805"/>
                  <a:gd name="connsiteX2" fmla="*/ 124345 w 1811199"/>
                  <a:gd name="connsiteY2" fmla="*/ 0 h 1458805"/>
                  <a:gd name="connsiteX3" fmla="*/ 1787958 w 1811199"/>
                  <a:gd name="connsiteY3" fmla="*/ 19050 h 1458805"/>
                  <a:gd name="connsiteX4" fmla="*/ 1807008 w 1811199"/>
                  <a:gd name="connsiteY4" fmla="*/ 410790 h 1458805"/>
                  <a:gd name="connsiteX5" fmla="*/ 1811199 w 1811199"/>
                  <a:gd name="connsiteY5" fmla="*/ 413209 h 1458805"/>
                  <a:gd name="connsiteX6" fmla="*/ 1810636 w 1811199"/>
                  <a:gd name="connsiteY6" fmla="*/ 413469 h 1458805"/>
                  <a:gd name="connsiteX7" fmla="*/ 40 w 1811199"/>
                  <a:gd name="connsiteY7" fmla="*/ 1458805 h 1458805"/>
                  <a:gd name="connsiteX8" fmla="*/ 0 w 1811199"/>
                  <a:gd name="connsiteY8" fmla="*/ 110463 h 145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1199" h="1458805">
                    <a:moveTo>
                      <a:pt x="0" y="110463"/>
                    </a:moveTo>
                    <a:lnTo>
                      <a:pt x="76720" y="33880"/>
                    </a:lnTo>
                    <a:lnTo>
                      <a:pt x="124345" y="0"/>
                    </a:lnTo>
                    <a:lnTo>
                      <a:pt x="1787958" y="19050"/>
                    </a:lnTo>
                    <a:lnTo>
                      <a:pt x="1807008" y="410790"/>
                    </a:lnTo>
                    <a:lnTo>
                      <a:pt x="1811199" y="413209"/>
                    </a:lnTo>
                    <a:lnTo>
                      <a:pt x="1810636" y="413469"/>
                    </a:lnTo>
                    <a:lnTo>
                      <a:pt x="40" y="1458805"/>
                    </a:lnTo>
                    <a:cubicBezTo>
                      <a:pt x="27" y="761708"/>
                      <a:pt x="13" y="807560"/>
                      <a:pt x="0" y="110463"/>
                    </a:cubicBez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297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ko-KR" altLang="en-US" baseline="-25000"/>
              </a:p>
            </p:txBody>
          </p:sp>
        </p:grp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0336649B-7403-9494-6C0C-54664FADF34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44795" y="1150082"/>
            <a:ext cx="2964273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</a:t>
            </a:r>
            <a:r>
              <a:rPr lang="en-US" altLang="ko-KR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sz="2000" dirty="0" err="1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터치더월드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회사 소개서</a:t>
            </a:r>
            <a:endParaRPr lang="ko-KR" altLang="en-US" sz="20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39AE78C7-6227-F2EF-D551-5B0F14A87006}"/>
              </a:ext>
            </a:extLst>
          </p:cNvPr>
          <p:cNvSpPr txBox="1">
            <a:spLocks/>
          </p:cNvSpPr>
          <p:nvPr/>
        </p:nvSpPr>
        <p:spPr bwMode="auto">
          <a:xfrm>
            <a:off x="1144795" y="821854"/>
            <a:ext cx="1885453" cy="2599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ko-KR" altLang="en-US" sz="1600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체험힐링</a:t>
            </a:r>
            <a:r>
              <a: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여행의 </a:t>
            </a:r>
            <a:r>
              <a:rPr lang="en-US" altLang="ko-KR" sz="16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No.1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384DBE-D347-CC5A-E9E3-F763DB371FDB}"/>
              </a:ext>
            </a:extLst>
          </p:cNvPr>
          <p:cNvSpPr txBox="1"/>
          <p:nvPr userDrawn="1"/>
        </p:nvSpPr>
        <p:spPr>
          <a:xfrm>
            <a:off x="2076872" y="1964463"/>
            <a:ext cx="2232248" cy="666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2400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시장 환경</a:t>
            </a:r>
            <a:endParaRPr kumimoji="1" lang="en-US" altLang="ko-KR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1600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현황분석</a:t>
            </a:r>
            <a:endParaRPr kumimoji="1" lang="ko-KR" altLang="en-US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91A646A7-09F0-D689-CABF-A9D013F8D647}"/>
              </a:ext>
            </a:extLst>
          </p:cNvPr>
          <p:cNvGrpSpPr/>
          <p:nvPr userDrawn="1"/>
        </p:nvGrpSpPr>
        <p:grpSpPr>
          <a:xfrm>
            <a:off x="1032756" y="1712435"/>
            <a:ext cx="1007249" cy="3956288"/>
            <a:chOff x="813403" y="1378868"/>
            <a:chExt cx="1007249" cy="3956288"/>
          </a:xfrm>
        </p:grpSpPr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2DA8E79F-854C-D813-8344-9164605E53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33404"/>
            <a:stretch/>
          </p:blipFill>
          <p:spPr>
            <a:xfrm>
              <a:off x="1244588" y="1448780"/>
              <a:ext cx="576064" cy="3886376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CF61E8-BA2D-14B6-5E26-E71D77DFB94E}"/>
                </a:ext>
              </a:extLst>
            </p:cNvPr>
            <p:cNvSpPr txBox="1"/>
            <p:nvPr userDrawn="1"/>
          </p:nvSpPr>
          <p:spPr>
            <a:xfrm>
              <a:off x="813403" y="1378868"/>
              <a:ext cx="461665" cy="83099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en-US" altLang="ko-KR" sz="5400" dirty="0">
                  <a:solidFill>
                    <a:schemeClr val="bg1"/>
                  </a:solidFill>
                  <a:latin typeface="HY태백B" panose="02030600000101010101" pitchFamily="18" charset="-127"/>
                  <a:ea typeface="HY태백B" panose="02030600000101010101" pitchFamily="18" charset="-127"/>
                </a:rPr>
                <a:t>0</a:t>
              </a:r>
              <a:endParaRPr lang="ko-KR" altLang="en-US" sz="5400" dirty="0">
                <a:solidFill>
                  <a:schemeClr val="bg1"/>
                </a:solidFill>
                <a:latin typeface="HY태백B" panose="02030600000101010101" pitchFamily="18" charset="-127"/>
                <a:ea typeface="HY태백B" panose="02030600000101010101" pitchFamily="18" charset="-127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E63B200-4A88-298C-B302-5EF017D8165E}"/>
                </a:ext>
              </a:extLst>
            </p:cNvPr>
            <p:cNvSpPr txBox="1"/>
            <p:nvPr userDrawn="1"/>
          </p:nvSpPr>
          <p:spPr>
            <a:xfrm>
              <a:off x="813403" y="2356768"/>
              <a:ext cx="461665" cy="83099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en-US" altLang="ko-KR" sz="5400" dirty="0">
                  <a:solidFill>
                    <a:schemeClr val="bg1"/>
                  </a:solidFill>
                  <a:latin typeface="HY태백B" panose="02030600000101010101" pitchFamily="18" charset="-127"/>
                  <a:ea typeface="HY태백B" panose="02030600000101010101" pitchFamily="18" charset="-127"/>
                </a:rPr>
                <a:t>0</a:t>
              </a:r>
              <a:endParaRPr lang="ko-KR" altLang="en-US" sz="5400" dirty="0">
                <a:solidFill>
                  <a:schemeClr val="bg1"/>
                </a:solidFill>
                <a:latin typeface="HY태백B" panose="02030600000101010101" pitchFamily="18" charset="-127"/>
                <a:ea typeface="HY태백B" panose="02030600000101010101" pitchFamily="18" charset="-12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EF6F29A-2CB4-A561-680E-DC7330C9CC66}"/>
                </a:ext>
              </a:extLst>
            </p:cNvPr>
            <p:cNvSpPr txBox="1"/>
            <p:nvPr userDrawn="1"/>
          </p:nvSpPr>
          <p:spPr>
            <a:xfrm>
              <a:off x="813403" y="3334668"/>
              <a:ext cx="461665" cy="83099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en-US" altLang="ko-KR" sz="5400" dirty="0">
                  <a:solidFill>
                    <a:schemeClr val="bg1"/>
                  </a:solidFill>
                  <a:latin typeface="HY태백B" panose="02030600000101010101" pitchFamily="18" charset="-127"/>
                  <a:ea typeface="HY태백B" panose="02030600000101010101" pitchFamily="18" charset="-127"/>
                </a:rPr>
                <a:t>0</a:t>
              </a:r>
              <a:endParaRPr lang="ko-KR" altLang="en-US" sz="5400" dirty="0">
                <a:solidFill>
                  <a:schemeClr val="bg1"/>
                </a:solidFill>
                <a:latin typeface="HY태백B" panose="02030600000101010101" pitchFamily="18" charset="-127"/>
                <a:ea typeface="HY태백B" panose="02030600000101010101" pitchFamily="18" charset="-127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42D7B0A-17FB-EE4E-D059-D0AEE8E75C78}"/>
                </a:ext>
              </a:extLst>
            </p:cNvPr>
            <p:cNvSpPr txBox="1"/>
            <p:nvPr userDrawn="1"/>
          </p:nvSpPr>
          <p:spPr>
            <a:xfrm>
              <a:off x="813403" y="4312568"/>
              <a:ext cx="461665" cy="83099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en-US" altLang="ko-KR" sz="5400" dirty="0">
                  <a:solidFill>
                    <a:schemeClr val="bg1"/>
                  </a:solidFill>
                  <a:latin typeface="HY태백B" panose="02030600000101010101" pitchFamily="18" charset="-127"/>
                  <a:ea typeface="HY태백B" panose="02030600000101010101" pitchFamily="18" charset="-127"/>
                </a:rPr>
                <a:t>0</a:t>
              </a:r>
              <a:endParaRPr lang="ko-KR" altLang="en-US" sz="5400" dirty="0">
                <a:solidFill>
                  <a:schemeClr val="bg1"/>
                </a:solidFill>
                <a:latin typeface="HY태백B" panose="02030600000101010101" pitchFamily="18" charset="-127"/>
                <a:ea typeface="HY태백B" panose="02030600000101010101" pitchFamily="18" charset="-127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CACDFB2-9795-B179-BBA6-B3EE87654E65}"/>
              </a:ext>
            </a:extLst>
          </p:cNvPr>
          <p:cNvSpPr txBox="1"/>
          <p:nvPr userDrawn="1"/>
        </p:nvSpPr>
        <p:spPr>
          <a:xfrm>
            <a:off x="2076872" y="2967763"/>
            <a:ext cx="1694695" cy="108337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2400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향후목표계획</a:t>
            </a:r>
            <a:endParaRPr kumimoji="1" lang="en-US" altLang="ko-KR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1600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시장상황 예상</a:t>
            </a: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endParaRPr kumimoji="1" lang="ko-KR" altLang="en-US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01E2514-D857-6987-0362-347CE8DFBB53}"/>
              </a:ext>
            </a:extLst>
          </p:cNvPr>
          <p:cNvSpPr txBox="1"/>
          <p:nvPr userDrawn="1"/>
        </p:nvSpPr>
        <p:spPr>
          <a:xfrm>
            <a:off x="2076872" y="3971063"/>
            <a:ext cx="2210862" cy="6771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2400" kern="1200" dirty="0" err="1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전략계획</a:t>
            </a:r>
            <a:endParaRPr kumimoji="1" lang="en-US" altLang="ko-KR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1600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주요 내용 및 조직인력구성</a:t>
            </a:r>
            <a:endParaRPr kumimoji="1" lang="ko-KR" altLang="en-US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FD8D1E-241C-4E89-BE99-2DA6BF8BA1C9}"/>
              </a:ext>
            </a:extLst>
          </p:cNvPr>
          <p:cNvSpPr txBox="1"/>
          <p:nvPr userDrawn="1"/>
        </p:nvSpPr>
        <p:spPr>
          <a:xfrm>
            <a:off x="2076872" y="4974363"/>
            <a:ext cx="755335" cy="121879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2400" kern="12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전략</a:t>
            </a:r>
            <a:endParaRPr kumimoji="1" lang="en-US" altLang="ko-KR" sz="24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1600" kern="1200" dirty="0" err="1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주요실적</a:t>
            </a:r>
            <a:endParaRPr kumimoji="1" lang="en-US" altLang="ko-KR" sz="1600" kern="1200" dirty="0" smtClean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1600" kern="1200" dirty="0" err="1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고객사</a:t>
            </a:r>
            <a:endParaRPr kumimoji="1" lang="en-US" altLang="ko-KR" sz="1600" kern="1200" dirty="0" smtClean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  <a:p>
            <a:pPr marL="11113" lvl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1600" kern="12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사진모음</a:t>
            </a:r>
            <a:endParaRPr kumimoji="1" lang="en-US" altLang="ko-KR" sz="1600" kern="12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446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8874FCA7-0A24-DFD4-929B-C568C3245BB7}"/>
              </a:ext>
            </a:extLst>
          </p:cNvPr>
          <p:cNvSpPr/>
          <p:nvPr userDrawn="1"/>
        </p:nvSpPr>
        <p:spPr>
          <a:xfrm>
            <a:off x="4663829" y="6492100"/>
            <a:ext cx="578342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9EFDA11A-09F3-3940-6CD1-9EF98831A1FF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471B81EC-9808-C364-81F5-F032071004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3502" y="6553127"/>
            <a:ext cx="318997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0" hangingPunct="1">
              <a:defRPr/>
            </a:pPr>
            <a:fld id="{FB3DAFE7-0794-45B0-A271-6E1A6EF71C80}" type="slidenum">
              <a:rPr kumimoji="0" lang="en-US" altLang="ko-KR" sz="1000" b="0" smtClean="0">
                <a:solidFill>
                  <a:srgbClr val="24358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 eaLnBrk="1" latinLnBrk="0" hangingPunct="1">
                <a:defRPr/>
              </a:pPr>
              <a:t>‹#›</a:t>
            </a:fld>
            <a:endParaRPr kumimoji="0" lang="en-US" altLang="ko-KR" sz="1000" b="0" dirty="0">
              <a:solidFill>
                <a:srgbClr val="24358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7498E5CE-FB3D-A98D-A14F-9C6150E371B1}"/>
              </a:ext>
            </a:extLst>
          </p:cNvPr>
          <p:cNvSpPr/>
          <p:nvPr userDrawn="1"/>
        </p:nvSpPr>
        <p:spPr>
          <a:xfrm>
            <a:off x="3527242" y="182780"/>
            <a:ext cx="2851517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4C02352-D7EE-1856-4FC8-941EBCC11747}"/>
              </a:ext>
            </a:extLst>
          </p:cNvPr>
          <p:cNvGrpSpPr/>
          <p:nvPr userDrawn="1"/>
        </p:nvGrpSpPr>
        <p:grpSpPr>
          <a:xfrm>
            <a:off x="488504" y="468661"/>
            <a:ext cx="785794" cy="519886"/>
            <a:chOff x="1238889" y="1915205"/>
            <a:chExt cx="785794" cy="519886"/>
          </a:xfrm>
        </p:grpSpPr>
        <p:sp>
          <p:nvSpPr>
            <p:cNvPr id="43" name="AutoShape 147">
              <a:extLst>
                <a:ext uri="{FF2B5EF4-FFF2-40B4-BE49-F238E27FC236}">
                  <a16:creationId xmlns:a16="http://schemas.microsoft.com/office/drawing/2014/main" id="{04FC76CA-E65A-5E42-EE17-2BEC68E99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15096" y="2060848"/>
              <a:ext cx="347662" cy="34766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Text Box 426">
              <a:extLst>
                <a:ext uri="{FF2B5EF4-FFF2-40B4-BE49-F238E27FC236}">
                  <a16:creationId xmlns:a16="http://schemas.microsoft.com/office/drawing/2014/main" id="{057487DC-EC62-1C0D-BD44-094A1A7D3F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8889" y="1915205"/>
              <a:ext cx="509755" cy="51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874713"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defTabSz="874713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defTabSz="874713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defTabSz="874713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defTabSz="874713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7B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+mn-cs"/>
                </a:rPr>
                <a:t>01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endParaRPr>
            </a:p>
          </p:txBody>
        </p:sp>
        <p:sp>
          <p:nvSpPr>
            <p:cNvPr id="45" name="AutoShape 149">
              <a:extLst>
                <a:ext uri="{FF2B5EF4-FFF2-40B4-BE49-F238E27FC236}">
                  <a16:creationId xmlns:a16="http://schemas.microsoft.com/office/drawing/2014/main" id="{7A0DEDDA-4082-FD58-2154-6DE1C6BAE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69071" y="2081485"/>
              <a:ext cx="273050" cy="293688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pic>
          <p:nvPicPr>
            <p:cNvPr id="46" name="Picture 150" descr="그림8">
              <a:extLst>
                <a:ext uri="{FF2B5EF4-FFF2-40B4-BE49-F238E27FC236}">
                  <a16:creationId xmlns:a16="http://schemas.microsoft.com/office/drawing/2014/main" id="{4C66BC43-2B2E-73A2-603B-D18CD717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30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81196">
              <a:off x="1424608" y="2206898"/>
              <a:ext cx="600075" cy="5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제목 41">
            <a:extLst>
              <a:ext uri="{FF2B5EF4-FFF2-40B4-BE49-F238E27FC236}">
                <a16:creationId xmlns:a16="http://schemas.microsoft.com/office/drawing/2014/main" id="{AF051C99-DFF8-181E-E19A-6C5A2EE5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3036088" cy="33451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lvl1pPr algn="l">
              <a:defRPr lang="ko-KR" altLang="en-US" sz="2400" b="0" dirty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446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5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9EFDA11A-09F3-3940-6CD1-9EF98831A1FF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7498E5CE-FB3D-A98D-A14F-9C6150E371B1}"/>
              </a:ext>
            </a:extLst>
          </p:cNvPr>
          <p:cNvSpPr/>
          <p:nvPr userDrawn="1"/>
        </p:nvSpPr>
        <p:spPr>
          <a:xfrm>
            <a:off x="3527242" y="146776"/>
            <a:ext cx="2851517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4C02352-D7EE-1856-4FC8-941EBCC11747}"/>
              </a:ext>
            </a:extLst>
          </p:cNvPr>
          <p:cNvGrpSpPr/>
          <p:nvPr userDrawn="1"/>
        </p:nvGrpSpPr>
        <p:grpSpPr>
          <a:xfrm>
            <a:off x="488504" y="468661"/>
            <a:ext cx="785794" cy="519886"/>
            <a:chOff x="1238889" y="1915205"/>
            <a:chExt cx="785794" cy="519886"/>
          </a:xfrm>
        </p:grpSpPr>
        <p:sp>
          <p:nvSpPr>
            <p:cNvPr id="43" name="AutoShape 147">
              <a:extLst>
                <a:ext uri="{FF2B5EF4-FFF2-40B4-BE49-F238E27FC236}">
                  <a16:creationId xmlns:a16="http://schemas.microsoft.com/office/drawing/2014/main" id="{04FC76CA-E65A-5E42-EE17-2BEC68E99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15096" y="2060848"/>
              <a:ext cx="347662" cy="34766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Text Box 426">
              <a:extLst>
                <a:ext uri="{FF2B5EF4-FFF2-40B4-BE49-F238E27FC236}">
                  <a16:creationId xmlns:a16="http://schemas.microsoft.com/office/drawing/2014/main" id="{057487DC-EC62-1C0D-BD44-094A1A7D3F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8889" y="1915205"/>
              <a:ext cx="509755" cy="51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874713"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defTabSz="874713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defTabSz="874713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defTabSz="874713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defTabSz="874713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7B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+mn-cs"/>
                </a:rPr>
                <a:t>02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endParaRPr>
            </a:p>
          </p:txBody>
        </p:sp>
        <p:sp>
          <p:nvSpPr>
            <p:cNvPr id="45" name="AutoShape 149">
              <a:extLst>
                <a:ext uri="{FF2B5EF4-FFF2-40B4-BE49-F238E27FC236}">
                  <a16:creationId xmlns:a16="http://schemas.microsoft.com/office/drawing/2014/main" id="{7A0DEDDA-4082-FD58-2154-6DE1C6BAE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69071" y="2081485"/>
              <a:ext cx="273050" cy="293688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pic>
          <p:nvPicPr>
            <p:cNvPr id="46" name="Picture 150" descr="그림8">
              <a:extLst>
                <a:ext uri="{FF2B5EF4-FFF2-40B4-BE49-F238E27FC236}">
                  <a16:creationId xmlns:a16="http://schemas.microsoft.com/office/drawing/2014/main" id="{4C66BC43-2B2E-73A2-603B-D18CD717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30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81196">
              <a:off x="1424608" y="2206898"/>
              <a:ext cx="600075" cy="5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제목 41">
            <a:extLst>
              <a:ext uri="{FF2B5EF4-FFF2-40B4-BE49-F238E27FC236}">
                <a16:creationId xmlns:a16="http://schemas.microsoft.com/office/drawing/2014/main" id="{AF051C99-DFF8-181E-E19A-6C5A2EE5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3036088" cy="33451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lvl1pPr algn="l">
              <a:defRPr lang="ko-KR" altLang="en-US" sz="2400" b="0" dirty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067359A-92F6-F638-9625-7DA04FE78AC0}"/>
              </a:ext>
            </a:extLst>
          </p:cNvPr>
          <p:cNvSpPr/>
          <p:nvPr userDrawn="1"/>
        </p:nvSpPr>
        <p:spPr>
          <a:xfrm>
            <a:off x="4663829" y="6492100"/>
            <a:ext cx="578342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B695541F-9167-FCD0-8BC4-1228E79A3A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3502" y="6553127"/>
            <a:ext cx="318997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0" hangingPunct="1">
              <a:defRPr/>
            </a:pPr>
            <a:fld id="{FB3DAFE7-0794-45B0-A271-6E1A6EF71C80}" type="slidenum">
              <a:rPr kumimoji="0" lang="en-US" altLang="ko-KR" sz="1000" b="0" smtClean="0">
                <a:solidFill>
                  <a:srgbClr val="24358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 eaLnBrk="1" latinLnBrk="0" hangingPunct="1">
                <a:defRPr/>
              </a:pPr>
              <a:t>‹#›</a:t>
            </a:fld>
            <a:endParaRPr kumimoji="0" lang="en-US" altLang="ko-KR" sz="1000" b="0" dirty="0">
              <a:solidFill>
                <a:srgbClr val="24358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446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9EFDA11A-09F3-3940-6CD1-9EF98831A1FF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7498E5CE-FB3D-A98D-A14F-9C6150E371B1}"/>
              </a:ext>
            </a:extLst>
          </p:cNvPr>
          <p:cNvSpPr/>
          <p:nvPr userDrawn="1"/>
        </p:nvSpPr>
        <p:spPr>
          <a:xfrm>
            <a:off x="3527242" y="182780"/>
            <a:ext cx="2851517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4C02352-D7EE-1856-4FC8-941EBCC11747}"/>
              </a:ext>
            </a:extLst>
          </p:cNvPr>
          <p:cNvGrpSpPr/>
          <p:nvPr userDrawn="1"/>
        </p:nvGrpSpPr>
        <p:grpSpPr>
          <a:xfrm>
            <a:off x="488504" y="468661"/>
            <a:ext cx="785794" cy="519886"/>
            <a:chOff x="1238889" y="1915205"/>
            <a:chExt cx="785794" cy="519886"/>
          </a:xfrm>
        </p:grpSpPr>
        <p:sp>
          <p:nvSpPr>
            <p:cNvPr id="43" name="AutoShape 147">
              <a:extLst>
                <a:ext uri="{FF2B5EF4-FFF2-40B4-BE49-F238E27FC236}">
                  <a16:creationId xmlns:a16="http://schemas.microsoft.com/office/drawing/2014/main" id="{04FC76CA-E65A-5E42-EE17-2BEC68E99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15096" y="2060848"/>
              <a:ext cx="347662" cy="34766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Text Box 426">
              <a:extLst>
                <a:ext uri="{FF2B5EF4-FFF2-40B4-BE49-F238E27FC236}">
                  <a16:creationId xmlns:a16="http://schemas.microsoft.com/office/drawing/2014/main" id="{057487DC-EC62-1C0D-BD44-094A1A7D3F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8889" y="1915205"/>
              <a:ext cx="509755" cy="51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874713"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defTabSz="874713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defTabSz="874713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defTabSz="874713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defTabSz="874713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7B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+mn-cs"/>
                </a:rPr>
                <a:t>03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endParaRPr>
            </a:p>
          </p:txBody>
        </p:sp>
        <p:sp>
          <p:nvSpPr>
            <p:cNvPr id="45" name="AutoShape 149">
              <a:extLst>
                <a:ext uri="{FF2B5EF4-FFF2-40B4-BE49-F238E27FC236}">
                  <a16:creationId xmlns:a16="http://schemas.microsoft.com/office/drawing/2014/main" id="{7A0DEDDA-4082-FD58-2154-6DE1C6BAE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69071" y="2081485"/>
              <a:ext cx="273050" cy="293688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pic>
          <p:nvPicPr>
            <p:cNvPr id="46" name="Picture 150" descr="그림8">
              <a:extLst>
                <a:ext uri="{FF2B5EF4-FFF2-40B4-BE49-F238E27FC236}">
                  <a16:creationId xmlns:a16="http://schemas.microsoft.com/office/drawing/2014/main" id="{4C66BC43-2B2E-73A2-603B-D18CD717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30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81196">
              <a:off x="1424608" y="2206898"/>
              <a:ext cx="600075" cy="5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제목 41">
            <a:extLst>
              <a:ext uri="{FF2B5EF4-FFF2-40B4-BE49-F238E27FC236}">
                <a16:creationId xmlns:a16="http://schemas.microsoft.com/office/drawing/2014/main" id="{AF051C99-DFF8-181E-E19A-6C5A2EE5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3036088" cy="33451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lvl1pPr algn="l">
              <a:defRPr lang="ko-KR" altLang="en-US" sz="2400" b="0" dirty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EC2E92C-DD53-154E-17D9-5448890D17BE}"/>
              </a:ext>
            </a:extLst>
          </p:cNvPr>
          <p:cNvSpPr/>
          <p:nvPr userDrawn="1"/>
        </p:nvSpPr>
        <p:spPr>
          <a:xfrm>
            <a:off x="4663829" y="6492100"/>
            <a:ext cx="578342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2E67C109-2D96-4907-F2DF-0CAC01789D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3502" y="6553127"/>
            <a:ext cx="318997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0" hangingPunct="1">
              <a:defRPr/>
            </a:pPr>
            <a:fld id="{FB3DAFE7-0794-45B0-A271-6E1A6EF71C80}" type="slidenum">
              <a:rPr kumimoji="0" lang="en-US" altLang="ko-KR" sz="1000" b="0" smtClean="0">
                <a:solidFill>
                  <a:srgbClr val="24358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 eaLnBrk="1" latinLnBrk="0" hangingPunct="1">
                <a:defRPr/>
              </a:pPr>
              <a:t>‹#›</a:t>
            </a:fld>
            <a:endParaRPr kumimoji="0" lang="en-US" altLang="ko-KR" sz="1000" b="0" dirty="0">
              <a:solidFill>
                <a:srgbClr val="24358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446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6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9EFDA11A-09F3-3940-6CD1-9EF98831A1FF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7498E5CE-FB3D-A98D-A14F-9C6150E371B1}"/>
              </a:ext>
            </a:extLst>
          </p:cNvPr>
          <p:cNvSpPr/>
          <p:nvPr userDrawn="1"/>
        </p:nvSpPr>
        <p:spPr>
          <a:xfrm>
            <a:off x="3527242" y="182780"/>
            <a:ext cx="2851517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E4C02352-D7EE-1856-4FC8-941EBCC11747}"/>
              </a:ext>
            </a:extLst>
          </p:cNvPr>
          <p:cNvGrpSpPr/>
          <p:nvPr userDrawn="1"/>
        </p:nvGrpSpPr>
        <p:grpSpPr>
          <a:xfrm>
            <a:off x="488504" y="468661"/>
            <a:ext cx="785794" cy="519886"/>
            <a:chOff x="1238889" y="1915205"/>
            <a:chExt cx="785794" cy="519886"/>
          </a:xfrm>
        </p:grpSpPr>
        <p:sp>
          <p:nvSpPr>
            <p:cNvPr id="43" name="AutoShape 147">
              <a:extLst>
                <a:ext uri="{FF2B5EF4-FFF2-40B4-BE49-F238E27FC236}">
                  <a16:creationId xmlns:a16="http://schemas.microsoft.com/office/drawing/2014/main" id="{04FC76CA-E65A-5E42-EE17-2BEC68E99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15096" y="2060848"/>
              <a:ext cx="347662" cy="34766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sp>
          <p:nvSpPr>
            <p:cNvPr id="44" name="Text Box 426">
              <a:extLst>
                <a:ext uri="{FF2B5EF4-FFF2-40B4-BE49-F238E27FC236}">
                  <a16:creationId xmlns:a16="http://schemas.microsoft.com/office/drawing/2014/main" id="{057487DC-EC62-1C0D-BD44-094A1A7D3F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8889" y="1915205"/>
              <a:ext cx="509755" cy="51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874713"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defTabSz="874713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defTabSz="874713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defTabSz="874713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defTabSz="874713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8747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7B"/>
                  </a:solidFill>
                  <a:effectLst/>
                  <a:uLnTx/>
                  <a:uFillTx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+mn-cs"/>
                </a:rPr>
                <a:t>04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endParaRPr>
            </a:p>
          </p:txBody>
        </p:sp>
        <p:sp>
          <p:nvSpPr>
            <p:cNvPr id="45" name="AutoShape 149">
              <a:extLst>
                <a:ext uri="{FF2B5EF4-FFF2-40B4-BE49-F238E27FC236}">
                  <a16:creationId xmlns:a16="http://schemas.microsoft.com/office/drawing/2014/main" id="{7A0DEDDA-4082-FD58-2154-6DE1C6BAE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69071" y="2081485"/>
              <a:ext cx="273050" cy="293688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none" tIns="0" bIns="0" anchor="ctr"/>
            <a:lstStyle>
              <a:lvl1pPr latinLnBrk="1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ko-KR" altLang="en-US" sz="1800"/>
            </a:p>
          </p:txBody>
        </p:sp>
        <p:pic>
          <p:nvPicPr>
            <p:cNvPr id="46" name="Picture 150" descr="그림8">
              <a:extLst>
                <a:ext uri="{FF2B5EF4-FFF2-40B4-BE49-F238E27FC236}">
                  <a16:creationId xmlns:a16="http://schemas.microsoft.com/office/drawing/2014/main" id="{4C66BC43-2B2E-73A2-603B-D18CD717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30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81196">
              <a:off x="1424608" y="2206898"/>
              <a:ext cx="600075" cy="5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제목 41">
            <a:extLst>
              <a:ext uri="{FF2B5EF4-FFF2-40B4-BE49-F238E27FC236}">
                <a16:creationId xmlns:a16="http://schemas.microsoft.com/office/drawing/2014/main" id="{AF051C99-DFF8-181E-E19A-6C5A2EE5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3036088" cy="33451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>
            <a:lvl1pPr algn="l">
              <a:defRPr lang="ko-KR" altLang="en-US" sz="2400" b="0" dirty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2F08EFE-B21A-ECFA-B5E5-1F6B3B1EA43D}"/>
              </a:ext>
            </a:extLst>
          </p:cNvPr>
          <p:cNvSpPr/>
          <p:nvPr userDrawn="1"/>
        </p:nvSpPr>
        <p:spPr>
          <a:xfrm>
            <a:off x="4663829" y="6492100"/>
            <a:ext cx="578342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F4B28FD-2319-8D28-A785-10AFD845F6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3502" y="6553127"/>
            <a:ext cx="318997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9937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9937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0" hangingPunct="1">
              <a:defRPr/>
            </a:pPr>
            <a:fld id="{FB3DAFE7-0794-45B0-A271-6E1A6EF71C80}" type="slidenum">
              <a:rPr kumimoji="0" lang="en-US" altLang="ko-KR" sz="1000" b="0" smtClean="0">
                <a:solidFill>
                  <a:srgbClr val="243589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pPr algn="ctr" eaLnBrk="1" latinLnBrk="0" hangingPunct="1">
                <a:defRPr/>
              </a:pPr>
              <a:t>‹#›</a:t>
            </a:fld>
            <a:endParaRPr kumimoji="0" lang="en-US" altLang="ko-KR" sz="1000" b="0" dirty="0">
              <a:solidFill>
                <a:srgbClr val="243589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446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5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4F2DD7-C07C-F50B-CC78-16D6DC901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0"/>
          <a:stretch/>
        </p:blipFill>
        <p:spPr>
          <a:xfrm>
            <a:off x="200472" y="258006"/>
            <a:ext cx="9505056" cy="6599994"/>
          </a:xfrm>
          <a:prstGeom prst="rect">
            <a:avLst/>
          </a:prstGeom>
        </p:spPr>
      </p:pic>
      <p:sp>
        <p:nvSpPr>
          <p:cNvPr id="85" name="직사각형 84">
            <a:extLst>
              <a:ext uri="{FF2B5EF4-FFF2-40B4-BE49-F238E27FC236}">
                <a16:creationId xmlns:a16="http://schemas.microsoft.com/office/drawing/2014/main" id="{8C8CB6A0-C3E5-81FE-9264-611388E85D81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F4262D9C-9F6C-699E-BED2-6B9D9F4BF730}"/>
              </a:ext>
            </a:extLst>
          </p:cNvPr>
          <p:cNvSpPr/>
          <p:nvPr userDrawn="1"/>
        </p:nvSpPr>
        <p:spPr>
          <a:xfrm rot="7200000">
            <a:off x="-1676449" y="665774"/>
            <a:ext cx="685" cy="864"/>
          </a:xfrm>
          <a:custGeom>
            <a:avLst/>
            <a:gdLst>
              <a:gd name="connsiteX0" fmla="*/ 686 w 685"/>
              <a:gd name="connsiteY0" fmla="*/ 417 h 864"/>
              <a:gd name="connsiteX1" fmla="*/ 0 w 685"/>
              <a:gd name="connsiteY1" fmla="*/ 865 h 864"/>
              <a:gd name="connsiteX2" fmla="*/ 0 w 685"/>
              <a:gd name="connsiteY2" fmla="*/ 0 h 864"/>
              <a:gd name="connsiteX3" fmla="*/ 686 w 685"/>
              <a:gd name="connsiteY3" fmla="*/ 417 h 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" h="864">
                <a:moveTo>
                  <a:pt x="686" y="417"/>
                </a:moveTo>
                <a:lnTo>
                  <a:pt x="0" y="865"/>
                </a:lnTo>
                <a:lnTo>
                  <a:pt x="0" y="0"/>
                </a:lnTo>
                <a:lnTo>
                  <a:pt x="686" y="41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CEA0C05F-FCA5-CA4D-3C67-649E3F741252}"/>
              </a:ext>
            </a:extLst>
          </p:cNvPr>
          <p:cNvSpPr/>
          <p:nvPr userDrawn="1"/>
        </p:nvSpPr>
        <p:spPr>
          <a:xfrm rot="7200000">
            <a:off x="-1676677" y="2918764"/>
            <a:ext cx="1580" cy="1788"/>
          </a:xfrm>
          <a:custGeom>
            <a:avLst/>
            <a:gdLst>
              <a:gd name="connsiteX0" fmla="*/ 1580 w 1580"/>
              <a:gd name="connsiteY0" fmla="*/ 865 h 1788"/>
              <a:gd name="connsiteX1" fmla="*/ 0 w 1580"/>
              <a:gd name="connsiteY1" fmla="*/ 1789 h 1788"/>
              <a:gd name="connsiteX2" fmla="*/ 0 w 1580"/>
              <a:gd name="connsiteY2" fmla="*/ 0 h 1788"/>
              <a:gd name="connsiteX3" fmla="*/ 1580 w 1580"/>
              <a:gd name="connsiteY3" fmla="*/ 865 h 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" h="1788">
                <a:moveTo>
                  <a:pt x="1580" y="865"/>
                </a:moveTo>
                <a:lnTo>
                  <a:pt x="0" y="1789"/>
                </a:lnTo>
                <a:lnTo>
                  <a:pt x="0" y="0"/>
                </a:lnTo>
                <a:lnTo>
                  <a:pt x="1580" y="86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36B1C35D-B6BA-2BB5-055E-1FEBA85FAE6A}"/>
              </a:ext>
            </a:extLst>
          </p:cNvPr>
          <p:cNvSpPr/>
          <p:nvPr userDrawn="1"/>
        </p:nvSpPr>
        <p:spPr>
          <a:xfrm rot="7200000">
            <a:off x="-1676449" y="665774"/>
            <a:ext cx="685" cy="864"/>
          </a:xfrm>
          <a:custGeom>
            <a:avLst/>
            <a:gdLst>
              <a:gd name="connsiteX0" fmla="*/ 686 w 685"/>
              <a:gd name="connsiteY0" fmla="*/ 417 h 864"/>
              <a:gd name="connsiteX1" fmla="*/ 0 w 685"/>
              <a:gd name="connsiteY1" fmla="*/ 865 h 864"/>
              <a:gd name="connsiteX2" fmla="*/ 0 w 685"/>
              <a:gd name="connsiteY2" fmla="*/ 0 h 864"/>
              <a:gd name="connsiteX3" fmla="*/ 686 w 685"/>
              <a:gd name="connsiteY3" fmla="*/ 417 h 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" h="864">
                <a:moveTo>
                  <a:pt x="686" y="417"/>
                </a:moveTo>
                <a:lnTo>
                  <a:pt x="0" y="865"/>
                </a:lnTo>
                <a:lnTo>
                  <a:pt x="0" y="0"/>
                </a:lnTo>
                <a:lnTo>
                  <a:pt x="686" y="417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4E91AD82-A271-85C2-4103-1C88B3DB89C4}"/>
              </a:ext>
            </a:extLst>
          </p:cNvPr>
          <p:cNvSpPr/>
          <p:nvPr userDrawn="1"/>
        </p:nvSpPr>
        <p:spPr>
          <a:xfrm rot="7200000">
            <a:off x="-1676677" y="2918764"/>
            <a:ext cx="1580" cy="1788"/>
          </a:xfrm>
          <a:custGeom>
            <a:avLst/>
            <a:gdLst>
              <a:gd name="connsiteX0" fmla="*/ 1580 w 1580"/>
              <a:gd name="connsiteY0" fmla="*/ 865 h 1788"/>
              <a:gd name="connsiteX1" fmla="*/ 0 w 1580"/>
              <a:gd name="connsiteY1" fmla="*/ 1789 h 1788"/>
              <a:gd name="connsiteX2" fmla="*/ 0 w 1580"/>
              <a:gd name="connsiteY2" fmla="*/ 0 h 1788"/>
              <a:gd name="connsiteX3" fmla="*/ 1580 w 1580"/>
              <a:gd name="connsiteY3" fmla="*/ 865 h 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" h="1788">
                <a:moveTo>
                  <a:pt x="1580" y="865"/>
                </a:moveTo>
                <a:lnTo>
                  <a:pt x="0" y="1789"/>
                </a:lnTo>
                <a:lnTo>
                  <a:pt x="0" y="0"/>
                </a:lnTo>
                <a:lnTo>
                  <a:pt x="1580" y="86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97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9A90368A-1D56-884E-B06B-27737D69F619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5" fmla="*/ 363717 w 9906000"/>
              <a:gd name="connsiteY5" fmla="*/ 260648 h 6858000"/>
              <a:gd name="connsiteX6" fmla="*/ 236476 w 9906000"/>
              <a:gd name="connsiteY6" fmla="*/ 387889 h 6858000"/>
              <a:gd name="connsiteX7" fmla="*/ 236476 w 9906000"/>
              <a:gd name="connsiteY7" fmla="*/ 6470111 h 6858000"/>
              <a:gd name="connsiteX8" fmla="*/ 363717 w 9906000"/>
              <a:gd name="connsiteY8" fmla="*/ 6597352 h 6858000"/>
              <a:gd name="connsiteX9" fmla="*/ 9542283 w 9906000"/>
              <a:gd name="connsiteY9" fmla="*/ 6597352 h 6858000"/>
              <a:gd name="connsiteX10" fmla="*/ 9669524 w 9906000"/>
              <a:gd name="connsiteY10" fmla="*/ 6470111 h 6858000"/>
              <a:gd name="connsiteX11" fmla="*/ 9669524 w 9906000"/>
              <a:gd name="connsiteY11" fmla="*/ 387889 h 6858000"/>
              <a:gd name="connsiteX12" fmla="*/ 9542283 w 9906000"/>
              <a:gd name="connsiteY12" fmla="*/ 260648 h 6858000"/>
              <a:gd name="connsiteX13" fmla="*/ 363717 w 9906000"/>
              <a:gd name="connsiteY13" fmla="*/ 2606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63717" y="260648"/>
                </a:moveTo>
                <a:cubicBezTo>
                  <a:pt x="293444" y="260648"/>
                  <a:pt x="236476" y="317616"/>
                  <a:pt x="236476" y="387889"/>
                </a:cubicBezTo>
                <a:lnTo>
                  <a:pt x="236476" y="6470111"/>
                </a:lnTo>
                <a:cubicBezTo>
                  <a:pt x="236476" y="6540384"/>
                  <a:pt x="293444" y="6597352"/>
                  <a:pt x="363717" y="6597352"/>
                </a:cubicBezTo>
                <a:lnTo>
                  <a:pt x="9542283" y="6597352"/>
                </a:lnTo>
                <a:cubicBezTo>
                  <a:pt x="9612556" y="6597352"/>
                  <a:pt x="9669524" y="6540384"/>
                  <a:pt x="9669524" y="6470111"/>
                </a:cubicBezTo>
                <a:lnTo>
                  <a:pt x="9669524" y="387889"/>
                </a:lnTo>
                <a:cubicBezTo>
                  <a:pt x="9669524" y="317616"/>
                  <a:pt x="9612556" y="260648"/>
                  <a:pt x="9542283" y="260648"/>
                </a:cubicBezTo>
                <a:lnTo>
                  <a:pt x="363717" y="260648"/>
                </a:lnTo>
                <a:close/>
              </a:path>
            </a:pathLst>
          </a:cu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5D10F3F5-A131-BEBA-475A-8708E04C6594}"/>
              </a:ext>
            </a:extLst>
          </p:cNvPr>
          <p:cNvSpPr/>
          <p:nvPr userDrawn="1"/>
        </p:nvSpPr>
        <p:spPr>
          <a:xfrm>
            <a:off x="3854878" y="182780"/>
            <a:ext cx="2196244" cy="365900"/>
          </a:xfrm>
          <a:prstGeom prst="roundRect">
            <a:avLst>
              <a:gd name="adj" fmla="val 18722"/>
            </a:avLst>
          </a:prstGeom>
          <a:solidFill>
            <a:srgbClr val="EDF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F7F96D5-ADAA-944C-F231-1A1851DCE3A9}"/>
              </a:ext>
            </a:extLst>
          </p:cNvPr>
          <p:cNvGrpSpPr/>
          <p:nvPr userDrawn="1"/>
        </p:nvGrpSpPr>
        <p:grpSpPr>
          <a:xfrm>
            <a:off x="380492" y="1554676"/>
            <a:ext cx="9091010" cy="1800200"/>
            <a:chOff x="326486" y="2492896"/>
            <a:chExt cx="9091010" cy="1800200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F4FA9D52-979C-8119-CE23-4CB324098165}"/>
                </a:ext>
              </a:extLst>
            </p:cNvPr>
            <p:cNvSpPr/>
            <p:nvPr userDrawn="1"/>
          </p:nvSpPr>
          <p:spPr>
            <a:xfrm>
              <a:off x="326486" y="2492896"/>
              <a:ext cx="3546394" cy="1800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 w="29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baseline="-25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AF96F56-56E1-69FD-DB06-BE855C5AF543}"/>
                </a:ext>
              </a:extLst>
            </p:cNvPr>
            <p:cNvSpPr/>
            <p:nvPr userDrawn="1"/>
          </p:nvSpPr>
          <p:spPr>
            <a:xfrm>
              <a:off x="2072680" y="2492896"/>
              <a:ext cx="7344816" cy="1800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0000"/>
              </a:schemeClr>
            </a:solidFill>
            <a:ln w="29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 baseline="-25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28" name="object 4">
            <a:extLst>
              <a:ext uri="{FF2B5EF4-FFF2-40B4-BE49-F238E27FC236}">
                <a16:creationId xmlns:a16="http://schemas.microsoft.com/office/drawing/2014/main" id="{0336649B-7403-9494-6C0C-54664FADF34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1983" y="2087307"/>
            <a:ext cx="2900153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</a:t>
            </a:r>
            <a:r>
              <a:rPr lang="en-US" altLang="ko-KR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</a:t>
            </a:r>
            <a:r>
              <a:rPr lang="ko-KR" altLang="en-US" sz="2000" dirty="0" err="1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터치더월드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회사소개서</a:t>
            </a:r>
            <a:endParaRPr lang="ko-KR" altLang="en-US" sz="20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39AE78C7-6227-F2EF-D551-5B0F14A87006}"/>
              </a:ext>
            </a:extLst>
          </p:cNvPr>
          <p:cNvSpPr txBox="1">
            <a:spLocks/>
          </p:cNvSpPr>
          <p:nvPr/>
        </p:nvSpPr>
        <p:spPr bwMode="auto">
          <a:xfrm>
            <a:off x="1171983" y="1759079"/>
            <a:ext cx="1885453" cy="25994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l"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ko-KR" altLang="en-US" sz="1600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체험힐링</a:t>
            </a:r>
            <a:r>
              <a: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여행의 </a:t>
            </a:r>
            <a:r>
              <a:rPr lang="en-US" altLang="ko-KR" sz="16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No.1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0C258EC-F679-83F4-BA11-D504771BCA0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71983" y="2479159"/>
            <a:ext cx="2343911" cy="64985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111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kumimoji="1" lang="ko-KR" altLang="en-US" sz="4000" kern="1200" dirty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+mn-cs"/>
              </a:rPr>
              <a:t>감사합니다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33" y="44624"/>
            <a:ext cx="1226739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3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8684DD6-B5BB-46D7-841A-5B639E1FB353}"/>
              </a:ext>
            </a:extLst>
          </p:cNvPr>
          <p:cNvGrpSpPr/>
          <p:nvPr userDrawn="1"/>
        </p:nvGrpSpPr>
        <p:grpSpPr>
          <a:xfrm>
            <a:off x="-177800" y="404813"/>
            <a:ext cx="10261600" cy="6192837"/>
            <a:chOff x="-177800" y="404813"/>
            <a:chExt cx="10261600" cy="6192837"/>
          </a:xfrm>
        </p:grpSpPr>
        <p:sp>
          <p:nvSpPr>
            <p:cNvPr id="8" name="직사각형 7"/>
            <p:cNvSpPr/>
            <p:nvPr userDrawn="1"/>
          </p:nvSpPr>
          <p:spPr bwMode="auto">
            <a:xfrm>
              <a:off x="442913" y="944563"/>
              <a:ext cx="9020175" cy="5481637"/>
            </a:xfrm>
            <a:prstGeom prst="rect">
              <a:avLst/>
            </a:prstGeom>
            <a:ln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500" dirty="0"/>
            </a:p>
          </p:txBody>
        </p:sp>
        <p:cxnSp>
          <p:nvCxnSpPr>
            <p:cNvPr id="9" name="직선 연결선 8"/>
            <p:cNvCxnSpPr/>
            <p:nvPr userDrawn="1"/>
          </p:nvCxnSpPr>
          <p:spPr bwMode="auto">
            <a:xfrm>
              <a:off x="4953000" y="404813"/>
              <a:ext cx="0" cy="6192837"/>
            </a:xfrm>
            <a:prstGeom prst="line">
              <a:avLst/>
            </a:prstGeom>
            <a:ln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 userDrawn="1"/>
          </p:nvCxnSpPr>
          <p:spPr bwMode="auto">
            <a:xfrm>
              <a:off x="-177800" y="1376363"/>
              <a:ext cx="10261600" cy="0"/>
            </a:xfrm>
            <a:prstGeom prst="line">
              <a:avLst/>
            </a:prstGeom>
            <a:ln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B8C2F099-2A35-4E27-84DE-B48880B80E67}"/>
                </a:ext>
              </a:extLst>
            </p:cNvPr>
            <p:cNvCxnSpPr/>
            <p:nvPr userDrawn="1"/>
          </p:nvCxnSpPr>
          <p:spPr bwMode="auto">
            <a:xfrm>
              <a:off x="-177800" y="1313501"/>
              <a:ext cx="10261600" cy="0"/>
            </a:xfrm>
            <a:prstGeom prst="line">
              <a:avLst/>
            </a:prstGeom>
            <a:ln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1E3B933-417A-B098-50C0-CA9E5B1B00C9}"/>
              </a:ext>
            </a:extLst>
          </p:cNvPr>
          <p:cNvCxnSpPr/>
          <p:nvPr userDrawn="1"/>
        </p:nvCxnSpPr>
        <p:spPr bwMode="auto">
          <a:xfrm>
            <a:off x="-177800" y="1688108"/>
            <a:ext cx="10261600" cy="0"/>
          </a:xfrm>
          <a:prstGeom prst="line">
            <a:avLst/>
          </a:prstGeom>
          <a:ln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2" r:id="rId1"/>
    <p:sldLayoutId id="2147486178" r:id="rId2"/>
    <p:sldLayoutId id="2147486171" r:id="rId3"/>
    <p:sldLayoutId id="2147486179" r:id="rId4"/>
    <p:sldLayoutId id="2147486180" r:id="rId5"/>
    <p:sldLayoutId id="2147486181" r:id="rId6"/>
    <p:sldLayoutId id="2147486182" r:id="rId7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맑은 고딕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71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153888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주요사업실적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147B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28184"/>
              </p:ext>
            </p:extLst>
          </p:nvPr>
        </p:nvGraphicFramePr>
        <p:xfrm>
          <a:off x="415927" y="972990"/>
          <a:ext cx="9074148" cy="5480346"/>
        </p:xfrm>
        <a:graphic>
          <a:graphicData uri="http://schemas.openxmlformats.org/drawingml/2006/table">
            <a:tbl>
              <a:tblPr/>
              <a:tblGrid>
                <a:gridCol w="3852997">
                  <a:extLst>
                    <a:ext uri="{9D8B030D-6E8A-4147-A177-3AD203B41FA5}">
                      <a16:colId xmlns:a16="http://schemas.microsoft.com/office/drawing/2014/main" val="184620347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2987364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03168879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768666349"/>
                    </a:ext>
                  </a:extLst>
                </a:gridCol>
                <a:gridCol w="1080691">
                  <a:extLst>
                    <a:ext uri="{9D8B030D-6E8A-4147-A177-3AD203B41FA5}">
                      <a16:colId xmlns:a16="http://schemas.microsoft.com/office/drawing/2014/main" val="3045832538"/>
                    </a:ext>
                  </a:extLst>
                </a:gridCol>
              </a:tblGrid>
              <a:tr h="218466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사업명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4A98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사업기간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4A98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 약 금 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4A98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      주     처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4A98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4A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95216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믹타 영 리더스 캠프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20.10.27~20.12.31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47,745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여성가족부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대학생대상교육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674106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차산업혁명 기술을 활용한 전력시장 활성화 아이디어 경진대회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20.08.28~20.12.26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35,536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한국전력거래소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전력산업교육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735552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전력산업 아카데미 교육 프로그램 기획 및 시행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20.08.31~20.12.29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44,000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한국전력거래소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전력산업교육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946740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거체청년 아카데미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20.09.08~20.12.31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62,376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거제시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청년대상교육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502564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하반기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(12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신입사원 기초연수 교육 프로그램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19.12.02~19.12.20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37,754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한국가스공사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903027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전력산업아카데미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19.05.24~19.08.23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37,812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한국전력거래소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유관기관교육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724846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식품산업 청년 일자리성공 패키지 과정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19.04.29~19.12.20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210,892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한국농수산식품유통공사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대학생대상교육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672471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조직문화 융합 워크숍 프로그램 기획 및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19.05.27~19.11.20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317,460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한국전력공사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유관기관교육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312834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중고 교사 대상 전력시장 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19.08.27~19.11.26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30,850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한국전력거래소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전력산업교육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626208"/>
                  </a:ext>
                </a:extLst>
              </a:tr>
              <a:tr h="263094"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하반기 신입사원 액티비티 교육프로그램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18.12.17~19.01.18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121,880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한국전력공사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92365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상반기 신입입문과정 위탁운영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18.06.25~18.07.20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87,772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한전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KPS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㈜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662222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 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상반기 신입사원 교육프로그램 기획 및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18.06.25~18.07.06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75,740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한국전력공사 인재개발원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054972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2018 1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 신규 임용자 실무역량 향상 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18.03.26~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착공후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82,974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근로복지공단 인재개발원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46389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신입사원 입문교육 위탁프로그램 운영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17.12.12~18.01.31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88,330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한국전력공사 인재개발원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274943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 신규직원 실무역량 향상교육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17.11.15~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착공후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17,960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근로복지공단 인재개발원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551789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 상반기 신입입문과정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17.06.27~17.07.07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73,279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한전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KPS(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824369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 채용직원 실무역량 향상교육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17.05.17~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착공후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19,788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근로복지공단 인재개발원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265193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채용직원 실무역량 향상교육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17.04.14~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착공후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12,650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근로복지공단 인재개발원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609460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하반기 신입사원 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16.11.11~17.01.06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50,072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한국교직원공제회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793908"/>
                  </a:ext>
                </a:extLst>
              </a:tr>
              <a:tr h="263094"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 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신입입문과정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16.06.27~16.07.08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36,637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한전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KPS(</a:t>
                      </a: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kumimoji="0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kumimoji="0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tc>
                  <a:txBody>
                    <a:bodyPr/>
                    <a:lstStyle>
                      <a:lvl1pPr defTabSz="989013" latinLnBrk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1pPr>
                      <a:lvl2pPr marL="742950" indent="-28575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2pPr>
                      <a:lvl3pPr marL="11430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3pPr>
                      <a:lvl4pPr marL="16002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4pPr>
                      <a:lvl5pPr marL="2057400" indent="-228600" defTabSz="989013" latinLnBrk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5pPr>
                      <a:lvl6pPr marL="25146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6pPr>
                      <a:lvl7pPr marL="29718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7pPr>
                      <a:lvl8pPr marL="34290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8pPr>
                      <a:lvl9pPr marL="3886200" indent="-228600" defTabSz="989013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맑은 고딕" panose="020B0503020000020004" pitchFamily="50" charset="-127"/>
                        </a:defRPr>
                      </a:lvl9pPr>
                    </a:lstStyle>
                    <a:p>
                      <a:pPr marL="0" marR="0" lvl="0" indent="0" algn="ctr" defTabSz="989013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신입입문교육</a:t>
                      </a:r>
                    </a:p>
                  </a:txBody>
                  <a:tcPr marL="12846" marR="12846" marT="12848" marB="12848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14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128240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주요고객사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147B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pic>
        <p:nvPicPr>
          <p:cNvPr id="40" name="Picture 2" descr="C:\Users\yang58\Documents\네이트온 받은 파일\로고파일들.jpg">
            <a:extLst>
              <a:ext uri="{FF2B5EF4-FFF2-40B4-BE49-F238E27FC236}">
                <a16:creationId xmlns:a16="http://schemas.microsoft.com/office/drawing/2014/main" id="{0952C043-1756-4140-833B-DAFF365C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 bwMode="auto">
          <a:xfrm>
            <a:off x="380492" y="1044867"/>
            <a:ext cx="9073008" cy="5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01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275556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행사사진모음</a:t>
            </a: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kumimoji="0" lang="ko-KR" alt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언론소개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147B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grpSp>
        <p:nvGrpSpPr>
          <p:cNvPr id="9" name="그룹 29"/>
          <p:cNvGrpSpPr>
            <a:grpSpLocks/>
          </p:cNvGrpSpPr>
          <p:nvPr/>
        </p:nvGrpSpPr>
        <p:grpSpPr bwMode="auto">
          <a:xfrm>
            <a:off x="560512" y="1160748"/>
            <a:ext cx="8892988" cy="5148572"/>
            <a:chOff x="243813" y="1265246"/>
            <a:chExt cx="8551882" cy="5152025"/>
          </a:xfrm>
        </p:grpSpPr>
        <p:pic>
          <p:nvPicPr>
            <p:cNvPr id="10" name="그림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3" b="11298"/>
            <a:stretch>
              <a:fillRect/>
            </a:stretch>
          </p:blipFill>
          <p:spPr bwMode="auto">
            <a:xfrm>
              <a:off x="249055" y="1265246"/>
              <a:ext cx="2401955" cy="175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3" b="3075"/>
            <a:stretch>
              <a:fillRect/>
            </a:stretch>
          </p:blipFill>
          <p:spPr bwMode="auto">
            <a:xfrm>
              <a:off x="2699540" y="1268748"/>
              <a:ext cx="3268459" cy="1746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그림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" t="12138" b="10670"/>
            <a:stretch>
              <a:fillRect/>
            </a:stretch>
          </p:blipFill>
          <p:spPr bwMode="auto">
            <a:xfrm>
              <a:off x="2699539" y="3044191"/>
              <a:ext cx="3037689" cy="1723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그림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" t="14679" r="3783" b="6908"/>
            <a:stretch>
              <a:fillRect/>
            </a:stretch>
          </p:blipFill>
          <p:spPr bwMode="auto">
            <a:xfrm>
              <a:off x="5805588" y="3044190"/>
              <a:ext cx="2956136" cy="172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2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97" y="3044191"/>
              <a:ext cx="2396713" cy="172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2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13" y="4845646"/>
              <a:ext cx="2094271" cy="157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25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871" y="4849696"/>
              <a:ext cx="2494832" cy="156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26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305" y="4849562"/>
              <a:ext cx="2338755" cy="156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그림 27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381" y="4849696"/>
              <a:ext cx="1481314" cy="156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그림 28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529" y="1274148"/>
              <a:ext cx="2745195" cy="173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088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275556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행사사진모음</a:t>
            </a:r>
            <a:r>
              <a:rPr kumimoji="0" lang="en-US" altLang="ko-KR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&amp;</a:t>
            </a:r>
            <a:r>
              <a:rPr kumimoji="0" lang="ko-KR" alt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언론소개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147B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pic>
        <p:nvPicPr>
          <p:cNvPr id="8" name="그림 3">
            <a:extLst>
              <a:ext uri="{FF2B5EF4-FFF2-40B4-BE49-F238E27FC236}">
                <a16:creationId xmlns:a16="http://schemas.microsoft.com/office/drawing/2014/main" id="{0AF0C496-6DBD-4E2E-ACA0-533754E31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4" y="1088740"/>
            <a:ext cx="92344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8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0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70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2">
            <a:extLst>
              <a:ext uri="{FF2B5EF4-FFF2-40B4-BE49-F238E27FC236}">
                <a16:creationId xmlns:a16="http://schemas.microsoft.com/office/drawing/2014/main" id="{1919C0AE-BE93-6B34-0B62-908648E3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1199046" cy="334515"/>
          </a:xfrm>
        </p:spPr>
        <p:txBody>
          <a:bodyPr/>
          <a:lstStyle/>
          <a:p>
            <a:pPr eaLnBrk="1" latinLnBrk="0" hangingPunct="1"/>
            <a:r>
              <a:rPr lang="ko-KR" altLang="en-US" b="0" dirty="0"/>
              <a:t>시장 환경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178B53-2D80-601E-2083-43738957884D}"/>
              </a:ext>
            </a:extLst>
          </p:cNvPr>
          <p:cNvSpPr txBox="1"/>
          <p:nvPr/>
        </p:nvSpPr>
        <p:spPr>
          <a:xfrm>
            <a:off x="2799110" y="566461"/>
            <a:ext cx="102592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현황분석</a:t>
            </a:r>
            <a:endParaRPr lang="ko-KR" altLang="en-US" sz="22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42707BFD-B333-078D-6223-78F9FC2EF169}"/>
              </a:ext>
            </a:extLst>
          </p:cNvPr>
          <p:cNvGrpSpPr/>
          <p:nvPr/>
        </p:nvGrpSpPr>
        <p:grpSpPr>
          <a:xfrm>
            <a:off x="2468724" y="658709"/>
            <a:ext cx="177800" cy="137777"/>
            <a:chOff x="3299036" y="1052736"/>
            <a:chExt cx="789868" cy="612069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93C5D256-1206-66F5-7B3A-25481AC895D4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1FA83CD7-6B1E-33C0-BAA6-EA108D94ECA5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AC23C7B-1E43-697C-1301-AC4A11BE94B5}"/>
              </a:ext>
            </a:extLst>
          </p:cNvPr>
          <p:cNvSpPr/>
          <p:nvPr/>
        </p:nvSpPr>
        <p:spPr>
          <a:xfrm>
            <a:off x="457200" y="1143551"/>
            <a:ext cx="9010650" cy="360000"/>
          </a:xfrm>
          <a:prstGeom prst="rect">
            <a:avLst/>
          </a:prstGeom>
          <a:solidFill>
            <a:srgbClr val="0014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E7747A-278A-3F0D-988A-7B6652B5D571}"/>
              </a:ext>
            </a:extLst>
          </p:cNvPr>
          <p:cNvSpPr txBox="1"/>
          <p:nvPr/>
        </p:nvSpPr>
        <p:spPr>
          <a:xfrm>
            <a:off x="844718" y="1169663"/>
            <a:ext cx="123431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eaLnBrk="1" hangingPunct="1"/>
            <a:r>
              <a:rPr lang="ko-KR" alt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환경의 변화</a:t>
            </a:r>
          </a:p>
        </p:txBody>
      </p:sp>
      <p:pic>
        <p:nvPicPr>
          <p:cNvPr id="37" name="Picture 32" descr="그림1">
            <a:extLst>
              <a:ext uri="{FF2B5EF4-FFF2-40B4-BE49-F238E27FC236}">
                <a16:creationId xmlns:a16="http://schemas.microsoft.com/office/drawing/2014/main" id="{9750C6EF-1CB0-5837-53B9-0831A3CC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0" y="1700808"/>
            <a:ext cx="6872288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4" descr="C:\Users\son\Desktop\Untitled-1.emf">
            <a:extLst>
              <a:ext uri="{FF2B5EF4-FFF2-40B4-BE49-F238E27FC236}">
                <a16:creationId xmlns:a16="http://schemas.microsoft.com/office/drawing/2014/main" id="{F3E596CC-61F7-6455-259E-D829A8F7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3" y="4545442"/>
            <a:ext cx="623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모서리가 둥근 사각형 설명선 2">
            <a:extLst>
              <a:ext uri="{FF2B5EF4-FFF2-40B4-BE49-F238E27FC236}">
                <a16:creationId xmlns:a16="http://schemas.microsoft.com/office/drawing/2014/main" id="{4436469F-AA40-A52B-B5E6-425058AC9B8D}"/>
              </a:ext>
            </a:extLst>
          </p:cNvPr>
          <p:cNvSpPr/>
          <p:nvPr/>
        </p:nvSpPr>
        <p:spPr>
          <a:xfrm>
            <a:off x="472468" y="3662792"/>
            <a:ext cx="823912" cy="657225"/>
          </a:xfrm>
          <a:prstGeom prst="wedgeRoundRectCallout">
            <a:avLst>
              <a:gd name="adj1" fmla="val -8837"/>
              <a:gd name="adj2" fmla="val 77862"/>
              <a:gd name="adj3" fmla="val 16667"/>
            </a:avLst>
          </a:prstGeom>
          <a:solidFill>
            <a:srgbClr val="001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BC14D1CF-D685-AFA7-404D-F9CDF6989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13" y="3882888"/>
            <a:ext cx="4312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/>
            <a:r>
              <a:rPr lang="en-US" altLang="ko-KR" sz="1400" b="1" dirty="0">
                <a:solidFill>
                  <a:schemeClr val="bg1"/>
                </a:solidFill>
              </a:rPr>
              <a:t>Issue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49" name="Group 233">
            <a:extLst>
              <a:ext uri="{FF2B5EF4-FFF2-40B4-BE49-F238E27FC236}">
                <a16:creationId xmlns:a16="http://schemas.microsoft.com/office/drawing/2014/main" id="{0C9F3935-D37D-3809-04C5-686E91D1823E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-777434" y="3785735"/>
            <a:ext cx="4644516" cy="474662"/>
            <a:chOff x="1646" y="3892"/>
            <a:chExt cx="2276" cy="384"/>
          </a:xfrm>
        </p:grpSpPr>
        <p:sp>
          <p:nvSpPr>
            <p:cNvPr id="50" name="AutoShape 234">
              <a:extLst>
                <a:ext uri="{FF2B5EF4-FFF2-40B4-BE49-F238E27FC236}">
                  <a16:creationId xmlns:a16="http://schemas.microsoft.com/office/drawing/2014/main" id="{11FAE95E-2A47-3CFE-A9D9-3084BF0A92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92" y="2946"/>
              <a:ext cx="384" cy="2276"/>
            </a:xfrm>
            <a:prstGeom prst="leftBrace">
              <a:avLst>
                <a:gd name="adj1" fmla="val 49392"/>
                <a:gd name="adj2" fmla="val 50000"/>
              </a:avLst>
            </a:prstGeom>
            <a:gradFill rotWithShape="1">
              <a:gsLst>
                <a:gs pos="0">
                  <a:srgbClr val="A0A0A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354E4B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endParaRPr kumimoji="1" lang="ko-KR" altLang="en-US"/>
            </a:p>
          </p:txBody>
        </p:sp>
        <p:sp>
          <p:nvSpPr>
            <p:cNvPr id="51" name="AutoShape 235">
              <a:extLst>
                <a:ext uri="{FF2B5EF4-FFF2-40B4-BE49-F238E27FC236}">
                  <a16:creationId xmlns:a16="http://schemas.microsoft.com/office/drawing/2014/main" id="{0C15D711-EAD8-CB95-E15D-93375C36CAD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628" y="3028"/>
              <a:ext cx="312" cy="2112"/>
            </a:xfrm>
            <a:prstGeom prst="leftBrace">
              <a:avLst>
                <a:gd name="adj1" fmla="val 56410"/>
                <a:gd name="adj2" fmla="val 50000"/>
              </a:avLst>
            </a:prstGeom>
            <a:gradFill rotWithShape="1">
              <a:gsLst>
                <a:gs pos="0">
                  <a:srgbClr val="D2D2D2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657674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endParaRPr kumimoji="1" lang="ko-KR" altLang="en-US"/>
            </a:p>
          </p:txBody>
        </p:sp>
      </p:grpSp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909698D5-D9F4-BB0C-1E52-4FA75C9785ED}"/>
              </a:ext>
            </a:extLst>
          </p:cNvPr>
          <p:cNvGrpSpPr/>
          <p:nvPr/>
        </p:nvGrpSpPr>
        <p:grpSpPr>
          <a:xfrm>
            <a:off x="1791680" y="1713508"/>
            <a:ext cx="7696200" cy="1139428"/>
            <a:chOff x="1791680" y="1713508"/>
            <a:chExt cx="7696200" cy="1139428"/>
          </a:xfrm>
        </p:grpSpPr>
        <p:sp>
          <p:nvSpPr>
            <p:cNvPr id="52" name="모서리가 둥근 직사각형 3">
              <a:extLst>
                <a:ext uri="{FF2B5EF4-FFF2-40B4-BE49-F238E27FC236}">
                  <a16:creationId xmlns:a16="http://schemas.microsoft.com/office/drawing/2014/main" id="{9C5B4386-3E0D-30F4-E330-2586AC910393}"/>
                </a:ext>
              </a:extLst>
            </p:cNvPr>
            <p:cNvSpPr/>
            <p:nvPr/>
          </p:nvSpPr>
          <p:spPr>
            <a:xfrm>
              <a:off x="1791680" y="1713508"/>
              <a:ext cx="7696200" cy="1139428"/>
            </a:xfrm>
            <a:prstGeom prst="roundRect">
              <a:avLst>
                <a:gd name="adj" fmla="val 1773"/>
              </a:avLst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7" name="모서리가 둥근 직사각형 136">
              <a:extLst>
                <a:ext uri="{FF2B5EF4-FFF2-40B4-BE49-F238E27FC236}">
                  <a16:creationId xmlns:a16="http://schemas.microsoft.com/office/drawing/2014/main" id="{483593FF-803E-72CA-D108-C583B5C92E27}"/>
                </a:ext>
              </a:extLst>
            </p:cNvPr>
            <p:cNvSpPr/>
            <p:nvPr/>
          </p:nvSpPr>
          <p:spPr>
            <a:xfrm>
              <a:off x="3270751" y="1735396"/>
              <a:ext cx="6193731" cy="1095653"/>
            </a:xfrm>
            <a:prstGeom prst="roundRect">
              <a:avLst>
                <a:gd name="adj" fmla="val 1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1" name="TextBox 5">
              <a:extLst>
                <a:ext uri="{FF2B5EF4-FFF2-40B4-BE49-F238E27FC236}">
                  <a16:creationId xmlns:a16="http://schemas.microsoft.com/office/drawing/2014/main" id="{488635D8-9CE0-6C46-FEBE-461EB7484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567" y="1960057"/>
              <a:ext cx="862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팬데믹 시대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이후의 여행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트랜드 변화</a:t>
              </a:r>
              <a:endParaRPr lang="en-US" altLang="ko-KR" sz="1400" dirty="0"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4586F0EC-618B-3EB7-42F9-C76B400DDDB0}"/>
                </a:ext>
              </a:extLst>
            </p:cNvPr>
            <p:cNvSpPr/>
            <p:nvPr/>
          </p:nvSpPr>
          <p:spPr bwMode="auto">
            <a:xfrm>
              <a:off x="3404829" y="1888242"/>
              <a:ext cx="5832647" cy="789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2020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년 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1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월 이후 팬데믹으로 전세계 여행시장 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Shutdown 2022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년부터 일부국가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/>
              </a:r>
              <a:b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</a:b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입국 재 허용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코로나 백신접종 확인서 및  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PCR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검사 확인서 </a:t>
              </a:r>
              <a:r>
                <a:rPr kumimoji="1"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발급증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 의무화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국내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.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외 단체 여행시 각 여행사 인솔 책임자 방역관리자 지정 의무화</a:t>
              </a:r>
            </a:p>
          </p:txBody>
        </p:sp>
      </p:grp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9A6214E2-8E03-49CE-0942-51B9609954BB}"/>
              </a:ext>
            </a:extLst>
          </p:cNvPr>
          <p:cNvGrpSpPr/>
          <p:nvPr/>
        </p:nvGrpSpPr>
        <p:grpSpPr>
          <a:xfrm>
            <a:off x="1791680" y="2909516"/>
            <a:ext cx="7696200" cy="1139428"/>
            <a:chOff x="1791680" y="1713508"/>
            <a:chExt cx="7696200" cy="1139428"/>
          </a:xfrm>
        </p:grpSpPr>
        <p:sp>
          <p:nvSpPr>
            <p:cNvPr id="142" name="모서리가 둥근 직사각형 3">
              <a:extLst>
                <a:ext uri="{FF2B5EF4-FFF2-40B4-BE49-F238E27FC236}">
                  <a16:creationId xmlns:a16="http://schemas.microsoft.com/office/drawing/2014/main" id="{DCBE21DC-F1EB-318A-734B-647D1BE5113D}"/>
                </a:ext>
              </a:extLst>
            </p:cNvPr>
            <p:cNvSpPr/>
            <p:nvPr/>
          </p:nvSpPr>
          <p:spPr>
            <a:xfrm>
              <a:off x="1791680" y="1713508"/>
              <a:ext cx="7696200" cy="1139428"/>
            </a:xfrm>
            <a:prstGeom prst="roundRect">
              <a:avLst>
                <a:gd name="adj" fmla="val 177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3" name="모서리가 둥근 직사각형 136">
              <a:extLst>
                <a:ext uri="{FF2B5EF4-FFF2-40B4-BE49-F238E27FC236}">
                  <a16:creationId xmlns:a16="http://schemas.microsoft.com/office/drawing/2014/main" id="{5B5D2F2C-2356-4D17-3C7F-AA337CBD8A94}"/>
                </a:ext>
              </a:extLst>
            </p:cNvPr>
            <p:cNvSpPr/>
            <p:nvPr/>
          </p:nvSpPr>
          <p:spPr>
            <a:xfrm>
              <a:off x="3270751" y="1735396"/>
              <a:ext cx="6193731" cy="1095653"/>
            </a:xfrm>
            <a:prstGeom prst="roundRect">
              <a:avLst>
                <a:gd name="adj" fmla="val 1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4" name="TextBox 5">
              <a:extLst>
                <a:ext uri="{FF2B5EF4-FFF2-40B4-BE49-F238E27FC236}">
                  <a16:creationId xmlns:a16="http://schemas.microsoft.com/office/drawing/2014/main" id="{728CB881-D299-5BAE-2AF0-13F9E1B00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3813" y="1960057"/>
              <a:ext cx="10259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1400" dirty="0" err="1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힐링테마여행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시장활성화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가능성</a:t>
              </a:r>
            </a:p>
          </p:txBody>
        </p:sp>
        <p:sp>
          <p:nvSpPr>
            <p:cNvPr id="145" name="직사각형 144">
              <a:extLst>
                <a:ext uri="{FF2B5EF4-FFF2-40B4-BE49-F238E27FC236}">
                  <a16:creationId xmlns:a16="http://schemas.microsoft.com/office/drawing/2014/main" id="{C2D1FA0C-DCE6-E688-2123-F117B7E63643}"/>
                </a:ext>
              </a:extLst>
            </p:cNvPr>
            <p:cNvSpPr/>
            <p:nvPr/>
          </p:nvSpPr>
          <p:spPr bwMode="auto">
            <a:xfrm>
              <a:off x="3404829" y="1888242"/>
              <a:ext cx="5904655" cy="789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팬데믹 이후 폭발적 보복성 여행수요 급증 예상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(2022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하반기부터 여행수요 급증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기업 및 공공기관 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2023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년 직원 복지는 힐링을 주제로 여행 및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힐링교육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요구의 움직임 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팬데믹 기간 영세 여행사들은 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페업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정리되어 향후 가격경쟁보다는 품질경쟁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컨텐츠 경쟁이 예상됨</a:t>
              </a:r>
            </a:p>
          </p:txBody>
        </p:sp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C7430F9B-83CD-42A5-9A2C-3841A613C069}"/>
              </a:ext>
            </a:extLst>
          </p:cNvPr>
          <p:cNvGrpSpPr/>
          <p:nvPr/>
        </p:nvGrpSpPr>
        <p:grpSpPr>
          <a:xfrm>
            <a:off x="1791680" y="4105524"/>
            <a:ext cx="7696200" cy="1139428"/>
            <a:chOff x="1791680" y="1713508"/>
            <a:chExt cx="7696200" cy="1139428"/>
          </a:xfrm>
        </p:grpSpPr>
        <p:sp>
          <p:nvSpPr>
            <p:cNvPr id="147" name="모서리가 둥근 직사각형 3">
              <a:extLst>
                <a:ext uri="{FF2B5EF4-FFF2-40B4-BE49-F238E27FC236}">
                  <a16:creationId xmlns:a16="http://schemas.microsoft.com/office/drawing/2014/main" id="{1E12BB5A-55CF-4D88-C20D-1AA63B0E6268}"/>
                </a:ext>
              </a:extLst>
            </p:cNvPr>
            <p:cNvSpPr/>
            <p:nvPr/>
          </p:nvSpPr>
          <p:spPr>
            <a:xfrm>
              <a:off x="1791680" y="1713508"/>
              <a:ext cx="7696200" cy="1139428"/>
            </a:xfrm>
            <a:prstGeom prst="roundRect">
              <a:avLst>
                <a:gd name="adj" fmla="val 1773"/>
              </a:avLst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8" name="모서리가 둥근 직사각형 136">
              <a:extLst>
                <a:ext uri="{FF2B5EF4-FFF2-40B4-BE49-F238E27FC236}">
                  <a16:creationId xmlns:a16="http://schemas.microsoft.com/office/drawing/2014/main" id="{FAAF6C2F-22F8-EDFD-0D20-4F6DE6063BDF}"/>
                </a:ext>
              </a:extLst>
            </p:cNvPr>
            <p:cNvSpPr/>
            <p:nvPr/>
          </p:nvSpPr>
          <p:spPr>
            <a:xfrm>
              <a:off x="3270751" y="1735396"/>
              <a:ext cx="6193731" cy="1095653"/>
            </a:xfrm>
            <a:prstGeom prst="roundRect">
              <a:avLst>
                <a:gd name="adj" fmla="val 1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9" name="TextBox 5">
              <a:extLst>
                <a:ext uri="{FF2B5EF4-FFF2-40B4-BE49-F238E27FC236}">
                  <a16:creationId xmlns:a16="http://schemas.microsoft.com/office/drawing/2014/main" id="{FA681F33-5037-D265-5ACB-1417C4265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5283" y="1960057"/>
              <a:ext cx="130298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1400" dirty="0" err="1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트래블버블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(Travel Bubble)</a:t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여행 안전권역</a:t>
              </a:r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2920CE5C-A1F3-C4FC-7770-11D592D9E85B}"/>
                </a:ext>
              </a:extLst>
            </p:cNvPr>
            <p:cNvSpPr/>
            <p:nvPr/>
          </p:nvSpPr>
          <p:spPr bwMode="auto">
            <a:xfrm>
              <a:off x="3404829" y="1795909"/>
              <a:ext cx="5904655" cy="97462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방역이 잘되는 국가 안에서 부분적으로  여행객들에게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오픈되고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있음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/>
              </a:r>
              <a:b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뉴질랜드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호주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하와이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팔라완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발리등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..)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안정형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독립형 상품 수요 급증 예상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사람이 많이 모이는 투어상품 보다 힐링 할 수 있는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독립리조트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상품 수요급증 예상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/>
              </a:r>
              <a:b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(2022.08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이후 휴양지 예약률 상승 중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D92E6153-81E2-2DFD-956B-172F8E3B93CC}"/>
              </a:ext>
            </a:extLst>
          </p:cNvPr>
          <p:cNvGrpSpPr/>
          <p:nvPr/>
        </p:nvGrpSpPr>
        <p:grpSpPr>
          <a:xfrm>
            <a:off x="1791680" y="5301533"/>
            <a:ext cx="7696200" cy="1139428"/>
            <a:chOff x="1791680" y="1713508"/>
            <a:chExt cx="7696200" cy="1139428"/>
          </a:xfrm>
        </p:grpSpPr>
        <p:sp>
          <p:nvSpPr>
            <p:cNvPr id="152" name="모서리가 둥근 직사각형 3">
              <a:extLst>
                <a:ext uri="{FF2B5EF4-FFF2-40B4-BE49-F238E27FC236}">
                  <a16:creationId xmlns:a16="http://schemas.microsoft.com/office/drawing/2014/main" id="{47E4F97E-FE6A-A6E5-AB3D-FEC49A4F098C}"/>
                </a:ext>
              </a:extLst>
            </p:cNvPr>
            <p:cNvSpPr/>
            <p:nvPr/>
          </p:nvSpPr>
          <p:spPr>
            <a:xfrm>
              <a:off x="1791680" y="1713508"/>
              <a:ext cx="7696200" cy="1139428"/>
            </a:xfrm>
            <a:prstGeom prst="roundRect">
              <a:avLst>
                <a:gd name="adj" fmla="val 177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3" name="모서리가 둥근 직사각형 136">
              <a:extLst>
                <a:ext uri="{FF2B5EF4-FFF2-40B4-BE49-F238E27FC236}">
                  <a16:creationId xmlns:a16="http://schemas.microsoft.com/office/drawing/2014/main" id="{5357D0B0-E1A3-AE9C-4CBC-5535C88F0FE9}"/>
                </a:ext>
              </a:extLst>
            </p:cNvPr>
            <p:cNvSpPr/>
            <p:nvPr/>
          </p:nvSpPr>
          <p:spPr>
            <a:xfrm>
              <a:off x="3270751" y="1735396"/>
              <a:ext cx="6193731" cy="1095653"/>
            </a:xfrm>
            <a:prstGeom prst="roundRect">
              <a:avLst>
                <a:gd name="adj" fmla="val 1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4" name="TextBox 5">
              <a:extLst>
                <a:ext uri="{FF2B5EF4-FFF2-40B4-BE49-F238E27FC236}">
                  <a16:creationId xmlns:a16="http://schemas.microsoft.com/office/drawing/2014/main" id="{6EDD8605-C9CA-9615-A045-7562D3BD9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566" y="1960057"/>
              <a:ext cx="8624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hangingPunct="1"/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프리미엄급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여행시장의</a:t>
              </a:r>
              <a: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/>
              </a:r>
              <a:br>
                <a:rPr lang="en-US" altLang="ko-KR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>
                  <a:solidFill>
                    <a:srgbClr val="00147B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가능성</a:t>
              </a:r>
            </a:p>
          </p:txBody>
        </p: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42C85341-4575-3B44-6826-CE1600741275}"/>
                </a:ext>
              </a:extLst>
            </p:cNvPr>
            <p:cNvSpPr/>
            <p:nvPr/>
          </p:nvSpPr>
          <p:spPr bwMode="auto">
            <a:xfrm>
              <a:off x="3404829" y="2098555"/>
              <a:ext cx="5904655" cy="369332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맨데믹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상황에 유일하게 성장한 프리미엄 여행시장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/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개인적 공간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철저한 위생관리</a:t>
              </a:r>
              <a:r>
                <a:rPr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감동있는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고객 서비스와 </a:t>
              </a:r>
              <a:r>
                <a:rPr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컨텐츠등</a:t>
              </a:r>
              <a:r>
                <a:rPr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요구</a:t>
              </a:r>
            </a:p>
          </p:txBody>
        </p:sp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F07C8D8C-69C1-8F0A-6B6F-16014D771BDE}"/>
              </a:ext>
            </a:extLst>
          </p:cNvPr>
          <p:cNvGrpSpPr/>
          <p:nvPr/>
        </p:nvGrpSpPr>
        <p:grpSpPr>
          <a:xfrm>
            <a:off x="432348" y="1244351"/>
            <a:ext cx="291751" cy="158400"/>
            <a:chOff x="425998" y="1246638"/>
            <a:chExt cx="291751" cy="158400"/>
          </a:xfrm>
        </p:grpSpPr>
        <p:sp>
          <p:nvSpPr>
            <p:cNvPr id="169" name="직각 삼각형 168">
              <a:extLst>
                <a:ext uri="{FF2B5EF4-FFF2-40B4-BE49-F238E27FC236}">
                  <a16:creationId xmlns:a16="http://schemas.microsoft.com/office/drawing/2014/main" id="{F971A6DD-CE1F-6B98-D683-2F524FBA7A37}"/>
                </a:ext>
              </a:extLst>
            </p:cNvPr>
            <p:cNvSpPr/>
            <p:nvPr/>
          </p:nvSpPr>
          <p:spPr>
            <a:xfrm rot="13500000">
              <a:off x="425998" y="1246638"/>
              <a:ext cx="158400" cy="1584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0" name="직각 삼각형 169">
              <a:extLst>
                <a:ext uri="{FF2B5EF4-FFF2-40B4-BE49-F238E27FC236}">
                  <a16:creationId xmlns:a16="http://schemas.microsoft.com/office/drawing/2014/main" id="{01EDF136-876C-0582-6690-BBA60C1B18DE}"/>
                </a:ext>
              </a:extLst>
            </p:cNvPr>
            <p:cNvSpPr/>
            <p:nvPr/>
          </p:nvSpPr>
          <p:spPr>
            <a:xfrm rot="13500000">
              <a:off x="492673" y="1246638"/>
              <a:ext cx="158400" cy="158400"/>
            </a:xfrm>
            <a:prstGeom prst="rtTriangl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1" name="직각 삼각형 170">
              <a:extLst>
                <a:ext uri="{FF2B5EF4-FFF2-40B4-BE49-F238E27FC236}">
                  <a16:creationId xmlns:a16="http://schemas.microsoft.com/office/drawing/2014/main" id="{8FD30627-0F7B-A59F-1502-F12F29503DA1}"/>
                </a:ext>
              </a:extLst>
            </p:cNvPr>
            <p:cNvSpPr/>
            <p:nvPr/>
          </p:nvSpPr>
          <p:spPr>
            <a:xfrm rot="13500000">
              <a:off x="559349" y="1246638"/>
              <a:ext cx="158400" cy="158400"/>
            </a:xfrm>
            <a:prstGeom prst="rtTriangl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8" descr="1">
            <a:extLst>
              <a:ext uri="{FF2B5EF4-FFF2-40B4-BE49-F238E27FC236}">
                <a16:creationId xmlns:a16="http://schemas.microsoft.com/office/drawing/2014/main" id="{B28DAE57-F0DD-9E01-2D4C-F7EB11E7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469534"/>
            <a:ext cx="4896544" cy="193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4" descr="29-1">
            <a:extLst>
              <a:ext uri="{FF2B5EF4-FFF2-40B4-BE49-F238E27FC236}">
                <a16:creationId xmlns:a16="http://schemas.microsoft.com/office/drawing/2014/main" id="{9F7DDDE8-96AE-ED6A-268C-95BC64BD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" y="1509167"/>
            <a:ext cx="3204356" cy="12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모서리가 둥근 직사각형 3">
            <a:extLst>
              <a:ext uri="{FF2B5EF4-FFF2-40B4-BE49-F238E27FC236}">
                <a16:creationId xmlns:a16="http://schemas.microsoft.com/office/drawing/2014/main" id="{5CB9ED79-A4DE-58F8-2404-8F26AA5EEC10}"/>
              </a:ext>
            </a:extLst>
          </p:cNvPr>
          <p:cNvSpPr/>
          <p:nvPr/>
        </p:nvSpPr>
        <p:spPr>
          <a:xfrm>
            <a:off x="3778012" y="1304764"/>
            <a:ext cx="5711492" cy="5019835"/>
          </a:xfrm>
          <a:prstGeom prst="roundRect">
            <a:avLst>
              <a:gd name="adj" fmla="val 5112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D421156-4698-6EFF-F3CE-A48879A2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1199046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시장 환경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0D3EC1-43FB-9433-8951-502890E9B74A}"/>
              </a:ext>
            </a:extLst>
          </p:cNvPr>
          <p:cNvSpPr txBox="1"/>
          <p:nvPr/>
        </p:nvSpPr>
        <p:spPr>
          <a:xfrm>
            <a:off x="2799110" y="566461"/>
            <a:ext cx="102592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현황분석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4675C41-BD6D-8FE1-2DB1-8AA892ACE6EA}"/>
              </a:ext>
            </a:extLst>
          </p:cNvPr>
          <p:cNvGrpSpPr/>
          <p:nvPr/>
        </p:nvGrpSpPr>
        <p:grpSpPr>
          <a:xfrm>
            <a:off x="2468724" y="658709"/>
            <a:ext cx="177800" cy="137777"/>
            <a:chOff x="3299036" y="1052736"/>
            <a:chExt cx="789868" cy="612069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1D8E52-AA15-C6DC-9F58-4071EBED7C1E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F7BF3898-D6F4-887C-9C52-85E6565BC93D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1C303A8E-F1D2-F7E8-0217-DAD016DFDCB3}"/>
              </a:ext>
            </a:extLst>
          </p:cNvPr>
          <p:cNvSpPr/>
          <p:nvPr/>
        </p:nvSpPr>
        <p:spPr>
          <a:xfrm>
            <a:off x="457200" y="1143551"/>
            <a:ext cx="9010650" cy="360000"/>
          </a:xfrm>
          <a:prstGeom prst="rect">
            <a:avLst/>
          </a:prstGeom>
          <a:solidFill>
            <a:srgbClr val="0014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FE7E6D-D897-4852-5C3E-14FC7F9148B4}"/>
              </a:ext>
            </a:extLst>
          </p:cNvPr>
          <p:cNvSpPr txBox="1"/>
          <p:nvPr/>
        </p:nvSpPr>
        <p:spPr>
          <a:xfrm>
            <a:off x="844718" y="1169663"/>
            <a:ext cx="123431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eaLnBrk="1" hangingPunct="1"/>
            <a:r>
              <a:rPr lang="ko-KR" alt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환경의 변화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C10BDB26-87F7-4799-CE40-43716CF8267A}"/>
              </a:ext>
            </a:extLst>
          </p:cNvPr>
          <p:cNvGrpSpPr/>
          <p:nvPr/>
        </p:nvGrpSpPr>
        <p:grpSpPr>
          <a:xfrm>
            <a:off x="432348" y="1244351"/>
            <a:ext cx="291751" cy="158400"/>
            <a:chOff x="425998" y="1246638"/>
            <a:chExt cx="291751" cy="158400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6EB6113F-EC35-2FC5-ED7E-21804E27FC3F}"/>
                </a:ext>
              </a:extLst>
            </p:cNvPr>
            <p:cNvSpPr/>
            <p:nvPr/>
          </p:nvSpPr>
          <p:spPr>
            <a:xfrm rot="13500000">
              <a:off x="425998" y="1246638"/>
              <a:ext cx="158400" cy="1584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3E34EDA9-72BE-266E-01DB-8F2256909DE2}"/>
                </a:ext>
              </a:extLst>
            </p:cNvPr>
            <p:cNvSpPr/>
            <p:nvPr/>
          </p:nvSpPr>
          <p:spPr>
            <a:xfrm rot="13500000">
              <a:off x="492673" y="1246638"/>
              <a:ext cx="158400" cy="158400"/>
            </a:xfrm>
            <a:prstGeom prst="rtTriangl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각 삼각형 31">
              <a:extLst>
                <a:ext uri="{FF2B5EF4-FFF2-40B4-BE49-F238E27FC236}">
                  <a16:creationId xmlns:a16="http://schemas.microsoft.com/office/drawing/2014/main" id="{7E0927F2-D03F-1F6A-FDC7-BA83EB7895D0}"/>
                </a:ext>
              </a:extLst>
            </p:cNvPr>
            <p:cNvSpPr/>
            <p:nvPr/>
          </p:nvSpPr>
          <p:spPr>
            <a:xfrm rot="13500000">
              <a:off x="559349" y="1246638"/>
              <a:ext cx="158400" cy="158400"/>
            </a:xfrm>
            <a:prstGeom prst="rtTriangl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grpSp>
        <p:nvGrpSpPr>
          <p:cNvPr id="60" name="그룹 160">
            <a:extLst>
              <a:ext uri="{FF2B5EF4-FFF2-40B4-BE49-F238E27FC236}">
                <a16:creationId xmlns:a16="http://schemas.microsoft.com/office/drawing/2014/main" id="{FB96B19F-17E7-75AD-5EED-005077CDF17B}"/>
              </a:ext>
            </a:extLst>
          </p:cNvPr>
          <p:cNvGrpSpPr>
            <a:grpSpLocks/>
          </p:cNvGrpSpPr>
          <p:nvPr/>
        </p:nvGrpSpPr>
        <p:grpSpPr bwMode="auto">
          <a:xfrm>
            <a:off x="704528" y="2492896"/>
            <a:ext cx="2572424" cy="2664296"/>
            <a:chOff x="2513349" y="2261407"/>
            <a:chExt cx="1791360" cy="18545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9C38E44-99A8-0B20-B5D6-0FC767CAD088}"/>
                </a:ext>
              </a:extLst>
            </p:cNvPr>
            <p:cNvSpPr/>
            <p:nvPr/>
          </p:nvSpPr>
          <p:spPr bwMode="auto">
            <a:xfrm>
              <a:off x="2583323" y="3902869"/>
              <a:ext cx="1651410" cy="21310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sz="1600" dirty="0"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grpSp>
          <p:nvGrpSpPr>
            <p:cNvPr id="67" name="그룹 167">
              <a:extLst>
                <a:ext uri="{FF2B5EF4-FFF2-40B4-BE49-F238E27FC236}">
                  <a16:creationId xmlns:a16="http://schemas.microsoft.com/office/drawing/2014/main" id="{1AA6D0F2-7FF9-956F-D7EF-61CD09F999F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519184" y="2255572"/>
              <a:ext cx="1779689" cy="1791360"/>
              <a:chOff x="2517582" y="2254416"/>
              <a:chExt cx="1779689" cy="1791360"/>
            </a:xfrm>
          </p:grpSpPr>
          <p:sp>
            <p:nvSpPr>
              <p:cNvPr id="68" name="원형 152">
                <a:extLst>
                  <a:ext uri="{FF2B5EF4-FFF2-40B4-BE49-F238E27FC236}">
                    <a16:creationId xmlns:a16="http://schemas.microsoft.com/office/drawing/2014/main" id="{CEB52907-20E1-1564-812F-0B89EA59ECED}"/>
                  </a:ext>
                </a:extLst>
              </p:cNvPr>
              <p:cNvSpPr/>
              <p:nvPr/>
            </p:nvSpPr>
            <p:spPr bwMode="auto">
              <a:xfrm>
                <a:off x="2517582" y="2254416"/>
                <a:ext cx="1779689" cy="1791360"/>
              </a:xfrm>
              <a:prstGeom prst="pie">
                <a:avLst>
                  <a:gd name="adj1" fmla="val 13757351"/>
                  <a:gd name="adj2" fmla="val 331315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sz="1400" dirty="0">
                  <a:latin typeface="Rix모던고딕 B" panose="02020603020101020101" pitchFamily="18" charset="-127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69" name="원형 153">
                <a:extLst>
                  <a:ext uri="{FF2B5EF4-FFF2-40B4-BE49-F238E27FC236}">
                    <a16:creationId xmlns:a16="http://schemas.microsoft.com/office/drawing/2014/main" id="{EF10049F-555A-EC02-507B-50AF6AD5B1A4}"/>
                  </a:ext>
                </a:extLst>
              </p:cNvPr>
              <p:cNvSpPr/>
              <p:nvPr/>
            </p:nvSpPr>
            <p:spPr bwMode="auto">
              <a:xfrm>
                <a:off x="2517582" y="2254416"/>
                <a:ext cx="1779689" cy="1791360"/>
              </a:xfrm>
              <a:prstGeom prst="pie">
                <a:avLst>
                  <a:gd name="adj1" fmla="val 12793099"/>
                  <a:gd name="adj2" fmla="val 19536031"/>
                </a:avLst>
              </a:prstGeom>
              <a:solidFill>
                <a:srgbClr val="0052AC"/>
              </a:solidFill>
              <a:ln w="1905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bevelT w="0" h="12700"/>
                </a:sp3d>
              </a:bodyPr>
              <a:lstStyle/>
              <a:p>
                <a:pPr indent="-177877" algn="ctr" defTabSz="1025199" eaLnBrk="1" hangingPunct="1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2646306" algn="l"/>
                    <a:tab pos="5551624" algn="l"/>
                  </a:tabLst>
                  <a:defRPr/>
                </a:pPr>
                <a:endParaRPr lang="ko-KR" altLang="en-US" sz="1100" dirty="0">
                  <a:solidFill>
                    <a:schemeClr val="bg1"/>
                  </a:solidFill>
                  <a:latin typeface="Rix모던고딕 B" panose="02020603020101020101" pitchFamily="18" charset="-127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70" name="원형 154">
                <a:extLst>
                  <a:ext uri="{FF2B5EF4-FFF2-40B4-BE49-F238E27FC236}">
                    <a16:creationId xmlns:a16="http://schemas.microsoft.com/office/drawing/2014/main" id="{813951C0-3882-55E5-DCDF-FE513CCDBE7C}"/>
                  </a:ext>
                </a:extLst>
              </p:cNvPr>
              <p:cNvSpPr/>
              <p:nvPr/>
            </p:nvSpPr>
            <p:spPr bwMode="auto">
              <a:xfrm>
                <a:off x="2517582" y="2254416"/>
                <a:ext cx="1779689" cy="1791360"/>
              </a:xfrm>
              <a:prstGeom prst="pie">
                <a:avLst>
                  <a:gd name="adj1" fmla="val 21461847"/>
                  <a:gd name="adj2" fmla="val 12792223"/>
                </a:avLst>
              </a:prstGeom>
              <a:solidFill>
                <a:srgbClr val="00147B"/>
              </a:solidFill>
              <a:ln w="1905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indent="-82714" algn="ctr" defTabSz="1025337" eaLnBrk="1" fontAlgn="ctr" hangingPunct="1">
                  <a:buClr>
                    <a:schemeClr val="bg1">
                      <a:lumMod val="65000"/>
                    </a:schemeClr>
                  </a:buClr>
                  <a:buSzPct val="80000"/>
                  <a:tabLst>
                    <a:tab pos="2646665" algn="l"/>
                    <a:tab pos="5552377" algn="l"/>
                  </a:tabLst>
                  <a:defRPr/>
                </a:pPr>
                <a:endParaRPr lang="ko-KR" altLang="en-US" sz="1100" kern="0" dirty="0">
                  <a:solidFill>
                    <a:schemeClr val="bg1"/>
                  </a:solidFill>
                  <a:latin typeface="Rix모던고딕 B" panose="02020603020101020101" pitchFamily="18" charset="-127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FAF4E217-04FA-1F85-A9F4-E32355E3AC6D}"/>
                  </a:ext>
                </a:extLst>
              </p:cNvPr>
              <p:cNvSpPr/>
              <p:nvPr/>
            </p:nvSpPr>
            <p:spPr bwMode="auto">
              <a:xfrm>
                <a:off x="3294298" y="3035258"/>
                <a:ext cx="229017" cy="229232"/>
              </a:xfrm>
              <a:prstGeom prst="ellipse">
                <a:avLst/>
              </a:prstGeom>
              <a:solidFill>
                <a:srgbClr val="F8F8F8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80652" tIns="40326" rIns="80652" bIns="40326" anchor="ctr"/>
              <a:lstStyle/>
              <a:p>
                <a:pPr algn="ctr" eaLnBrk="1" hangingPunct="1">
                  <a:defRPr/>
                </a:pPr>
                <a:endParaRPr lang="ko-KR" altLang="en-US" sz="1000" dirty="0">
                  <a:latin typeface="Rix모던고딕 B" panose="02020603020101020101" pitchFamily="18" charset="-127"/>
                  <a:ea typeface="Rix모던고딕 B" panose="02020603020101020101" pitchFamily="18" charset="-127"/>
                </a:endParaRPr>
              </a:p>
            </p:txBody>
          </p:sp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8DC1E86-4181-245F-921B-95104BB05242}"/>
              </a:ext>
            </a:extLst>
          </p:cNvPr>
          <p:cNvSpPr txBox="1"/>
          <p:nvPr/>
        </p:nvSpPr>
        <p:spPr>
          <a:xfrm>
            <a:off x="2405469" y="3504024"/>
            <a:ext cx="5434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/>
            <a:r>
              <a:rPr kumimoji="0" lang="ko-KR" altLang="en-US" sz="2000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해외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hangingPunct="1"/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60%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DE7F932-ED7A-6B2B-3179-556967CBC402}"/>
              </a:ext>
            </a:extLst>
          </p:cNvPr>
          <p:cNvSpPr txBox="1"/>
          <p:nvPr/>
        </p:nvSpPr>
        <p:spPr>
          <a:xfrm>
            <a:off x="1028564" y="3576032"/>
            <a:ext cx="48891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/>
            <a:r>
              <a:rPr kumimoji="0" lang="ko-KR" altLang="en-US" dirty="0">
                <a:solidFill>
                  <a:srgbClr val="FFFFF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국내</a:t>
            </a:r>
            <a:endParaRPr kumimoji="0" lang="en-US" altLang="ko-KR" dirty="0">
              <a:solidFill>
                <a:srgbClr val="FFFFFF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hangingPunct="1"/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30%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F3F2101-A472-72B1-CBD1-5F4DCB19D610}"/>
              </a:ext>
            </a:extLst>
          </p:cNvPr>
          <p:cNvSpPr txBox="1"/>
          <p:nvPr/>
        </p:nvSpPr>
        <p:spPr>
          <a:xfrm>
            <a:off x="1498189" y="2618782"/>
            <a:ext cx="43281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eaLnBrk="1" hangingPunct="1"/>
            <a:r>
              <a:rPr kumimoji="0"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기타</a:t>
            </a:r>
            <a:r>
              <a:rPr kumimoji="0"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kumimoji="0"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10%</a:t>
            </a: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4274ECF0-C23C-33C5-9E1E-297E17A1615A}"/>
              </a:ext>
            </a:extLst>
          </p:cNvPr>
          <p:cNvGrpSpPr/>
          <p:nvPr/>
        </p:nvGrpSpPr>
        <p:grpSpPr>
          <a:xfrm>
            <a:off x="3692860" y="1624155"/>
            <a:ext cx="5688632" cy="889414"/>
            <a:chOff x="3548844" y="1671780"/>
            <a:chExt cx="5688632" cy="889414"/>
          </a:xfrm>
        </p:grpSpPr>
        <p:sp>
          <p:nvSpPr>
            <p:cNvPr id="107" name="직각 삼각형 106">
              <a:extLst>
                <a:ext uri="{FF2B5EF4-FFF2-40B4-BE49-F238E27FC236}">
                  <a16:creationId xmlns:a16="http://schemas.microsoft.com/office/drawing/2014/main" id="{D9993C28-5652-3CCB-6046-7CFC7634D424}"/>
                </a:ext>
              </a:extLst>
            </p:cNvPr>
            <p:cNvSpPr/>
            <p:nvPr/>
          </p:nvSpPr>
          <p:spPr>
            <a:xfrm rot="2700000">
              <a:off x="3575831" y="1931622"/>
              <a:ext cx="120650" cy="127000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EBB539DC-DF5D-C88B-5C7C-CAD06404BAB6}"/>
                </a:ext>
              </a:extLst>
            </p:cNvPr>
            <p:cNvSpPr/>
            <p:nvPr/>
          </p:nvSpPr>
          <p:spPr>
            <a:xfrm>
              <a:off x="3548844" y="1671780"/>
              <a:ext cx="5616624" cy="3233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E3315C79-E9DD-72C3-45C0-1B7C379FE80E}"/>
                </a:ext>
              </a:extLst>
            </p:cNvPr>
            <p:cNvSpPr/>
            <p:nvPr/>
          </p:nvSpPr>
          <p:spPr>
            <a:xfrm>
              <a:off x="3773820" y="1694952"/>
              <a:ext cx="1375377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eaLnBrk="1" fontAlgn="ctr" hangingPunct="1">
                <a:spcBef>
                  <a:spcPts val="0"/>
                </a:spcBef>
                <a:spcAft>
                  <a:spcPts val="0"/>
                </a:spcAft>
                <a:buClr>
                  <a:srgbClr val="5F5F5F"/>
                </a:buClr>
                <a:defRPr/>
              </a:pPr>
              <a:r>
                <a:rPr lang="ko-KR" altLang="en-US" b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 해외여행시장 </a:t>
              </a: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49F2927A-45DC-13DC-A700-A311B1873FFE}"/>
                </a:ext>
              </a:extLst>
            </p:cNvPr>
            <p:cNvSpPr/>
            <p:nvPr/>
          </p:nvSpPr>
          <p:spPr bwMode="auto">
            <a:xfrm>
              <a:off x="3814016" y="2130307"/>
              <a:ext cx="5423460" cy="43088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t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힐링 휴양 상품 판매증가 예상 </a:t>
              </a:r>
              <a:r>
                <a:rPr kumimoji="1"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/ </a:t>
              </a:r>
              <a:r>
                <a:rPr kumimoji="1" lang="ko-KR" altLang="en-US" sz="14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프리미업시장</a:t>
              </a:r>
              <a:r>
                <a:rPr kumimoji="1"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 확대 예상 </a:t>
              </a:r>
              <a:r>
                <a:rPr kumimoji="1"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/ </a:t>
              </a:r>
              <a:r>
                <a:rPr kumimoji="1" lang="ko-KR" altLang="en-US" sz="14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힐링테마</a:t>
              </a:r>
              <a:r>
                <a:rPr kumimoji="1"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 패키지 수요증가</a:t>
              </a:r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9086A76F-079A-ADBE-EA43-3747E13E8C2D}"/>
              </a:ext>
            </a:extLst>
          </p:cNvPr>
          <p:cNvGrpSpPr/>
          <p:nvPr/>
        </p:nvGrpSpPr>
        <p:grpSpPr>
          <a:xfrm>
            <a:off x="3692860" y="2693128"/>
            <a:ext cx="5688632" cy="874025"/>
            <a:chOff x="3548844" y="2818408"/>
            <a:chExt cx="5688632" cy="874025"/>
          </a:xfrm>
        </p:grpSpPr>
        <p:sp>
          <p:nvSpPr>
            <p:cNvPr id="113" name="직각 삼각형 112">
              <a:extLst>
                <a:ext uri="{FF2B5EF4-FFF2-40B4-BE49-F238E27FC236}">
                  <a16:creationId xmlns:a16="http://schemas.microsoft.com/office/drawing/2014/main" id="{030A1C6D-CB5B-E526-A089-A2FB91ADA22B}"/>
                </a:ext>
              </a:extLst>
            </p:cNvPr>
            <p:cNvSpPr/>
            <p:nvPr/>
          </p:nvSpPr>
          <p:spPr>
            <a:xfrm rot="2700000">
              <a:off x="3575831" y="3078250"/>
              <a:ext cx="120650" cy="127000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4925E410-DD87-8E4F-0AF6-53A49C1EE580}"/>
                </a:ext>
              </a:extLst>
            </p:cNvPr>
            <p:cNvSpPr/>
            <p:nvPr/>
          </p:nvSpPr>
          <p:spPr>
            <a:xfrm>
              <a:off x="3548844" y="2818408"/>
              <a:ext cx="5616624" cy="3233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0D57CED1-B48F-63C6-D5BD-6CA0354DEB92}"/>
                </a:ext>
              </a:extLst>
            </p:cNvPr>
            <p:cNvSpPr/>
            <p:nvPr/>
          </p:nvSpPr>
          <p:spPr>
            <a:xfrm>
              <a:off x="3773820" y="2841580"/>
              <a:ext cx="1375377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eaLnBrk="1" fontAlgn="ctr" hangingPunct="1">
                <a:spcBef>
                  <a:spcPts val="0"/>
                </a:spcBef>
                <a:spcAft>
                  <a:spcPts val="0"/>
                </a:spcAft>
                <a:buClr>
                  <a:srgbClr val="5F5F5F"/>
                </a:buClr>
                <a:defRPr/>
              </a:pPr>
              <a:r>
                <a:rPr lang="ko-KR" altLang="en-US" b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 국내여행시장 </a:t>
              </a:r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5ED3C4E2-488E-A439-F30D-0A295CD18E27}"/>
                </a:ext>
              </a:extLst>
            </p:cNvPr>
            <p:cNvSpPr/>
            <p:nvPr/>
          </p:nvSpPr>
          <p:spPr bwMode="auto">
            <a:xfrm>
              <a:off x="3814016" y="3276935"/>
              <a:ext cx="5423460" cy="415498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t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가족단위 안전여행 수요 증가 될 것으로 예상</a:t>
              </a:r>
              <a:r>
                <a:rPr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/>
              </a:r>
              <a:br>
                <a:rPr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3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3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지자체별 팬데믹 이후 소규모 여행상품 출시로 당분간 국내 여행 활성화 예상</a:t>
              </a:r>
              <a:r>
                <a:rPr lang="en-US" altLang="ko-KR" sz="13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</a:t>
              </a:r>
              <a:endParaRPr lang="ko-KR" altLang="en-US" sz="13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6666CA74-3687-707B-631B-4355D204CE09}"/>
              </a:ext>
            </a:extLst>
          </p:cNvPr>
          <p:cNvGrpSpPr/>
          <p:nvPr/>
        </p:nvGrpSpPr>
        <p:grpSpPr>
          <a:xfrm>
            <a:off x="3692860" y="3746712"/>
            <a:ext cx="5688632" cy="915062"/>
            <a:chOff x="3548844" y="3965036"/>
            <a:chExt cx="5688632" cy="915062"/>
          </a:xfrm>
        </p:grpSpPr>
        <p:sp>
          <p:nvSpPr>
            <p:cNvPr id="119" name="직각 삼각형 118">
              <a:extLst>
                <a:ext uri="{FF2B5EF4-FFF2-40B4-BE49-F238E27FC236}">
                  <a16:creationId xmlns:a16="http://schemas.microsoft.com/office/drawing/2014/main" id="{36FB1E1C-BCBB-D762-1D3C-967651B73A28}"/>
                </a:ext>
              </a:extLst>
            </p:cNvPr>
            <p:cNvSpPr/>
            <p:nvPr/>
          </p:nvSpPr>
          <p:spPr>
            <a:xfrm rot="2700000">
              <a:off x="3575831" y="4224878"/>
              <a:ext cx="120650" cy="127000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20" name="직사각형 119">
              <a:extLst>
                <a:ext uri="{FF2B5EF4-FFF2-40B4-BE49-F238E27FC236}">
                  <a16:creationId xmlns:a16="http://schemas.microsoft.com/office/drawing/2014/main" id="{0BDA93BE-4EFD-15B0-2E3E-7FB5A014A356}"/>
                </a:ext>
              </a:extLst>
            </p:cNvPr>
            <p:cNvSpPr/>
            <p:nvPr/>
          </p:nvSpPr>
          <p:spPr>
            <a:xfrm>
              <a:off x="3548844" y="3965036"/>
              <a:ext cx="5616624" cy="3233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id="{CC58217B-5B68-E862-D00B-F3111C18E559}"/>
                </a:ext>
              </a:extLst>
            </p:cNvPr>
            <p:cNvSpPr/>
            <p:nvPr/>
          </p:nvSpPr>
          <p:spPr>
            <a:xfrm>
              <a:off x="3773820" y="3988208"/>
              <a:ext cx="1527662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eaLnBrk="1" fontAlgn="ctr" hangingPunct="1">
                <a:spcBef>
                  <a:spcPts val="0"/>
                </a:spcBef>
                <a:spcAft>
                  <a:spcPts val="0"/>
                </a:spcAft>
                <a:buClr>
                  <a:srgbClr val="5F5F5F"/>
                </a:buClr>
                <a:defRPr/>
              </a:pPr>
              <a:r>
                <a:rPr lang="ko-KR" altLang="en-US" b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 </a:t>
              </a:r>
              <a:r>
                <a:rPr lang="ko-KR" altLang="en-US" b="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부동적여행기피</a:t>
              </a:r>
              <a:endParaRPr lang="ko-KR" altLang="en-US" b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굴림" pitchFamily="50" charset="-127"/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56B41907-550F-DCB5-CFAD-3558EB881746}"/>
                </a:ext>
              </a:extLst>
            </p:cNvPr>
            <p:cNvSpPr/>
            <p:nvPr/>
          </p:nvSpPr>
          <p:spPr bwMode="auto">
            <a:xfrm>
              <a:off x="3814016" y="4423563"/>
              <a:ext cx="5423460" cy="456535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t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팬데믹 이후 보복성 여행자들과 반대로 여행기피층 또한 형성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바이러스 감염 및 팬데믹 공포 심리 일부 작용</a:t>
              </a:r>
            </a:p>
          </p:txBody>
        </p:sp>
      </p:grpSp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34149541-D99D-B299-F6FB-21358300D5EB}"/>
              </a:ext>
            </a:extLst>
          </p:cNvPr>
          <p:cNvGrpSpPr/>
          <p:nvPr/>
        </p:nvGrpSpPr>
        <p:grpSpPr>
          <a:xfrm>
            <a:off x="3692860" y="4841332"/>
            <a:ext cx="5688632" cy="1371597"/>
            <a:chOff x="3548844" y="5111664"/>
            <a:chExt cx="5688632" cy="1371597"/>
          </a:xfrm>
        </p:grpSpPr>
        <p:sp>
          <p:nvSpPr>
            <p:cNvPr id="125" name="직각 삼각형 124">
              <a:extLst>
                <a:ext uri="{FF2B5EF4-FFF2-40B4-BE49-F238E27FC236}">
                  <a16:creationId xmlns:a16="http://schemas.microsoft.com/office/drawing/2014/main" id="{B7B760FA-669E-8D8E-D7BE-0C3F5ED33EC0}"/>
                </a:ext>
              </a:extLst>
            </p:cNvPr>
            <p:cNvSpPr/>
            <p:nvPr/>
          </p:nvSpPr>
          <p:spPr>
            <a:xfrm rot="2700000">
              <a:off x="3575831" y="5371506"/>
              <a:ext cx="120650" cy="127000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lIns="0" tIns="0" rIns="0" bIns="0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BC4281BB-11DF-D317-6467-C4FF37CAC006}"/>
                </a:ext>
              </a:extLst>
            </p:cNvPr>
            <p:cNvSpPr/>
            <p:nvPr/>
          </p:nvSpPr>
          <p:spPr>
            <a:xfrm>
              <a:off x="3548844" y="5111664"/>
              <a:ext cx="5616624" cy="3233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9359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>
                <a:ln w="952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BF958850-F932-D57B-1E74-FDFB0FBE5ED7}"/>
                </a:ext>
              </a:extLst>
            </p:cNvPr>
            <p:cNvSpPr/>
            <p:nvPr/>
          </p:nvSpPr>
          <p:spPr>
            <a:xfrm>
              <a:off x="3773820" y="5134836"/>
              <a:ext cx="1317668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eaLnBrk="1" fontAlgn="ctr" hangingPunct="1">
                <a:spcBef>
                  <a:spcPts val="0"/>
                </a:spcBef>
                <a:spcAft>
                  <a:spcPts val="0"/>
                </a:spcAft>
                <a:buClr>
                  <a:srgbClr val="5F5F5F"/>
                </a:buClr>
                <a:defRPr/>
              </a:pPr>
              <a:r>
                <a:rPr lang="ko-KR" altLang="en-US" b="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 </a:t>
              </a:r>
              <a:r>
                <a:rPr lang="ko-KR" altLang="en-US" b="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인바운드시장</a:t>
              </a:r>
              <a:endParaRPr lang="ko-KR" altLang="en-US" b="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굴림" pitchFamily="50" charset="-127"/>
              </a:endParaRPr>
            </a:p>
          </p:txBody>
        </p: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3C702318-4AF0-5CF6-4D6A-FB77FFE190D6}"/>
                </a:ext>
              </a:extLst>
            </p:cNvPr>
            <p:cNvSpPr/>
            <p:nvPr/>
          </p:nvSpPr>
          <p:spPr bwMode="auto">
            <a:xfrm>
              <a:off x="3814016" y="5570191"/>
              <a:ext cx="5423460" cy="91307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t">
              <a:spAutoFit/>
            </a:bodyPr>
            <a:lstStyle/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방역 모범 국가인 대한민국으로 여행을 희망하는 외국인 수요 급증 예상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외국인대상 </a:t>
              </a:r>
              <a:r>
                <a:rPr lang="ko-KR" altLang="en-US" sz="14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힐링여행</a:t>
              </a:r>
              <a:r>
                <a:rPr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체험여행</a:t>
              </a:r>
              <a:r>
                <a:rPr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의료관광등</a:t>
              </a: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수요 형성 예상 </a:t>
              </a:r>
            </a:p>
            <a:p>
              <a:pPr marL="136525" indent="-136525" eaLnBrk="1" hangingPunct="1">
                <a:spcAft>
                  <a:spcPts val="2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중국인 관광객 수요는 하락한 반면 인도네시아</a:t>
              </a:r>
              <a:r>
                <a:rPr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베트남</a:t>
              </a:r>
              <a:r>
                <a:rPr lang="en-US" altLang="ko-KR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일본등</a:t>
              </a:r>
              <a:r>
                <a:rPr lang="ko-KR" altLang="en-US" sz="14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국가 여행자 증가추세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85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5D7AEB0-CAED-6212-4AF6-49D9F699A90F}"/>
              </a:ext>
            </a:extLst>
          </p:cNvPr>
          <p:cNvSpPr txBox="1"/>
          <p:nvPr/>
        </p:nvSpPr>
        <p:spPr>
          <a:xfrm>
            <a:off x="2875310" y="566461"/>
            <a:ext cx="116698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주요 내용 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521B448-AE0D-DBAC-8E1A-60D2EF7E4A09}"/>
              </a:ext>
            </a:extLst>
          </p:cNvPr>
          <p:cNvGrpSpPr/>
          <p:nvPr/>
        </p:nvGrpSpPr>
        <p:grpSpPr>
          <a:xfrm>
            <a:off x="2544924" y="658709"/>
            <a:ext cx="177800" cy="137777"/>
            <a:chOff x="3299036" y="1052736"/>
            <a:chExt cx="789868" cy="612069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EC06693A-409A-1A13-CDCB-6051A44D2562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20807D6-1BE8-2F52-B087-F343513015EF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C626B628-3E04-307B-C0B9-E35817D5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목표</a:t>
            </a:r>
            <a:r>
              <a:rPr lang="en-US" altLang="ko-KR" dirty="0"/>
              <a:t>&amp;</a:t>
            </a:r>
            <a:r>
              <a:rPr lang="ko-KR" altLang="en-US" dirty="0"/>
              <a:t>계획</a:t>
            </a:r>
          </a:p>
        </p:txBody>
      </p: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EA333460-6C63-EDFC-6BAF-0B84C61FE8B9}"/>
              </a:ext>
            </a:extLst>
          </p:cNvPr>
          <p:cNvGrpSpPr/>
          <p:nvPr/>
        </p:nvGrpSpPr>
        <p:grpSpPr>
          <a:xfrm>
            <a:off x="848544" y="2455408"/>
            <a:ext cx="7767722" cy="247307"/>
            <a:chOff x="560512" y="2960948"/>
            <a:chExt cx="7767722" cy="247307"/>
          </a:xfrm>
        </p:grpSpPr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DFA58410-4CF6-5915-B446-500E9A49593C}"/>
                </a:ext>
              </a:extLst>
            </p:cNvPr>
            <p:cNvSpPr/>
            <p:nvPr/>
          </p:nvSpPr>
          <p:spPr>
            <a:xfrm flipH="1">
              <a:off x="560512" y="2960948"/>
              <a:ext cx="1044116" cy="247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ko-KR" altLang="en-US" sz="1400" dirty="0">
                  <a:ln w="952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프로그램</a:t>
              </a: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46DD0A2D-40EB-5C73-D5B0-9E6444A21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40" y="2976879"/>
              <a:ext cx="6615594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fontAlgn="ctr">
                <a:buClr>
                  <a:srgbClr val="5F5F5F"/>
                </a:buClr>
                <a:defRPr/>
              </a:pP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학단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–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차별화된 현장체험학습상품 개발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여행컨텐츠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개발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힐링여행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체험여행등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구성 </a:t>
              </a: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E06B9BCE-099C-9EC3-2F01-455BE82664A9}"/>
              </a:ext>
            </a:extLst>
          </p:cNvPr>
          <p:cNvGrpSpPr/>
          <p:nvPr/>
        </p:nvGrpSpPr>
        <p:grpSpPr>
          <a:xfrm>
            <a:off x="848544" y="2789430"/>
            <a:ext cx="7171405" cy="247307"/>
            <a:chOff x="560512" y="2960948"/>
            <a:chExt cx="7171405" cy="247307"/>
          </a:xfrm>
        </p:grpSpPr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671A0FBB-845D-4FD9-CF12-E24C49BCF686}"/>
                </a:ext>
              </a:extLst>
            </p:cNvPr>
            <p:cNvSpPr/>
            <p:nvPr/>
          </p:nvSpPr>
          <p:spPr>
            <a:xfrm flipH="1">
              <a:off x="560512" y="2960948"/>
              <a:ext cx="1044116" cy="247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ko-KR" altLang="en-US" sz="1400" dirty="0">
                  <a:ln w="952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대상비율</a:t>
              </a:r>
            </a:p>
          </p:txBody>
        </p:sp>
        <p:sp>
          <p:nvSpPr>
            <p:cNvPr id="89" name="Rectangle 14">
              <a:extLst>
                <a:ext uri="{FF2B5EF4-FFF2-40B4-BE49-F238E27FC236}">
                  <a16:creationId xmlns:a16="http://schemas.microsoft.com/office/drawing/2014/main" id="{606FA82A-E5DB-5D13-3832-A092AE018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40" y="2976879"/>
              <a:ext cx="6019277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fontAlgn="ctr">
                <a:buClr>
                  <a:srgbClr val="5F5F5F"/>
                </a:buClr>
                <a:defRPr/>
              </a:pP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성인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80% 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청소년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20%(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공직자교육여행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기업 종사자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힐링여행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청소년 테마여행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620396CA-4634-661E-891B-21F27683ECE3}"/>
              </a:ext>
            </a:extLst>
          </p:cNvPr>
          <p:cNvGrpSpPr/>
          <p:nvPr/>
        </p:nvGrpSpPr>
        <p:grpSpPr>
          <a:xfrm>
            <a:off x="848544" y="3123452"/>
            <a:ext cx="7931228" cy="247307"/>
            <a:chOff x="560512" y="2960948"/>
            <a:chExt cx="7931228" cy="247307"/>
          </a:xfrm>
        </p:grpSpPr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4FA8F4F2-41A3-2694-E510-80A207CF27D0}"/>
                </a:ext>
              </a:extLst>
            </p:cNvPr>
            <p:cNvSpPr/>
            <p:nvPr/>
          </p:nvSpPr>
          <p:spPr>
            <a:xfrm flipH="1">
              <a:off x="560512" y="2960948"/>
              <a:ext cx="1044116" cy="247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ko-KR" altLang="en-US" sz="1400" dirty="0">
                  <a:ln w="952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영업활동</a:t>
              </a:r>
            </a:p>
          </p:txBody>
        </p:sp>
        <p:sp>
          <p:nvSpPr>
            <p:cNvPr id="92" name="Rectangle 14">
              <a:extLst>
                <a:ext uri="{FF2B5EF4-FFF2-40B4-BE49-F238E27FC236}">
                  <a16:creationId xmlns:a16="http://schemas.microsoft.com/office/drawing/2014/main" id="{B3BA62AD-6469-DB71-677B-28F689E1E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40" y="2976879"/>
              <a:ext cx="6779100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fontAlgn="ctr">
                <a:buClr>
                  <a:srgbClr val="5F5F5F"/>
                </a:buClr>
                <a:defRPr/>
              </a:pP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충성도 높은 고객사부터 유치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신규고객 시장 유치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보험사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네트워크마케팅사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방문판매사등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</a:t>
              </a:r>
            </a:p>
          </p:txBody>
        </p: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A2345AE9-C00D-BF34-053F-776F23AD6ACF}"/>
              </a:ext>
            </a:extLst>
          </p:cNvPr>
          <p:cNvGrpSpPr/>
          <p:nvPr/>
        </p:nvGrpSpPr>
        <p:grpSpPr>
          <a:xfrm>
            <a:off x="848544" y="3457474"/>
            <a:ext cx="6603941" cy="247307"/>
            <a:chOff x="560512" y="2960948"/>
            <a:chExt cx="6603941" cy="247307"/>
          </a:xfrm>
        </p:grpSpPr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B4A4504B-BDD2-F2B0-9A1A-B0E62C9751E6}"/>
                </a:ext>
              </a:extLst>
            </p:cNvPr>
            <p:cNvSpPr/>
            <p:nvPr/>
          </p:nvSpPr>
          <p:spPr>
            <a:xfrm flipH="1">
              <a:off x="560512" y="2960948"/>
              <a:ext cx="1044116" cy="247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ko-KR" altLang="en-US" sz="1400" dirty="0">
                  <a:ln w="952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평      가</a:t>
              </a:r>
            </a:p>
          </p:txBody>
        </p:sp>
        <p:sp>
          <p:nvSpPr>
            <p:cNvPr id="95" name="Rectangle 14">
              <a:extLst>
                <a:ext uri="{FF2B5EF4-FFF2-40B4-BE49-F238E27FC236}">
                  <a16:creationId xmlns:a16="http://schemas.microsoft.com/office/drawing/2014/main" id="{986D601C-6924-8EBA-0567-ADA2AA7D7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40" y="2976879"/>
              <a:ext cx="5451813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fontAlgn="ctr">
                <a:buClr>
                  <a:srgbClr val="5F5F5F"/>
                </a:buClr>
                <a:defRPr/>
              </a:pP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구글 행사 만족도 조사활용 → 만족도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선호도 높은 상품을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타켓영업에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활용 </a:t>
              </a:r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D98EDEE2-3B3A-45B6-4A69-0AC2D9323407}"/>
              </a:ext>
            </a:extLst>
          </p:cNvPr>
          <p:cNvGrpSpPr/>
          <p:nvPr/>
        </p:nvGrpSpPr>
        <p:grpSpPr>
          <a:xfrm>
            <a:off x="848544" y="3791496"/>
            <a:ext cx="6278531" cy="247307"/>
            <a:chOff x="560512" y="2960948"/>
            <a:chExt cx="6278531" cy="247307"/>
          </a:xfrm>
        </p:grpSpPr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1C4E711B-4B88-11AE-1845-43D72BAF3C1B}"/>
                </a:ext>
              </a:extLst>
            </p:cNvPr>
            <p:cNvSpPr/>
            <p:nvPr/>
          </p:nvSpPr>
          <p:spPr>
            <a:xfrm flipH="1">
              <a:off x="560512" y="2960948"/>
              <a:ext cx="1044116" cy="247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ko-KR" altLang="en-US" sz="1400" dirty="0">
                  <a:ln w="952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홍      보</a:t>
              </a:r>
            </a:p>
          </p:txBody>
        </p:sp>
        <p:sp>
          <p:nvSpPr>
            <p:cNvPr id="98" name="Rectangle 14">
              <a:extLst>
                <a:ext uri="{FF2B5EF4-FFF2-40B4-BE49-F238E27FC236}">
                  <a16:creationId xmlns:a16="http://schemas.microsoft.com/office/drawing/2014/main" id="{02AC0A2F-375D-624E-9092-0F1A811C7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40" y="2976879"/>
              <a:ext cx="5126403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fontAlgn="ctr">
                <a:buClr>
                  <a:srgbClr val="5F5F5F"/>
                </a:buClr>
                <a:defRPr/>
              </a:pP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B2B, B2C  CRM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활용 →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DM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발송 → 안내메일발송 →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SNS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마케팅 활용</a:t>
              </a: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00581C2A-1616-C758-93FE-C79837BF6D43}"/>
              </a:ext>
            </a:extLst>
          </p:cNvPr>
          <p:cNvGrpSpPr/>
          <p:nvPr/>
        </p:nvGrpSpPr>
        <p:grpSpPr>
          <a:xfrm>
            <a:off x="848544" y="4125520"/>
            <a:ext cx="6259295" cy="247307"/>
            <a:chOff x="560512" y="2960948"/>
            <a:chExt cx="6259295" cy="247307"/>
          </a:xfrm>
        </p:grpSpPr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E494348A-88A7-27E2-5B11-AA2D6448DA0A}"/>
                </a:ext>
              </a:extLst>
            </p:cNvPr>
            <p:cNvSpPr/>
            <p:nvPr/>
          </p:nvSpPr>
          <p:spPr>
            <a:xfrm flipH="1">
              <a:off x="560512" y="2960948"/>
              <a:ext cx="1044116" cy="247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ko-KR" altLang="en-US" sz="1400" dirty="0">
                  <a:ln w="952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사후관리</a:t>
              </a:r>
            </a:p>
          </p:txBody>
        </p:sp>
        <p:sp>
          <p:nvSpPr>
            <p:cNvPr id="101" name="Rectangle 14">
              <a:extLst>
                <a:ext uri="{FF2B5EF4-FFF2-40B4-BE49-F238E27FC236}">
                  <a16:creationId xmlns:a16="http://schemas.microsoft.com/office/drawing/2014/main" id="{359A1A1B-3945-D274-B11C-8BF5B36B4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640" y="2976879"/>
              <a:ext cx="5107167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fontAlgn="ctr">
                <a:buClr>
                  <a:srgbClr val="5F5F5F"/>
                </a:buClr>
                <a:defRPr/>
              </a:pP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ko-KR" altLang="en-US" sz="1400" dirty="0" err="1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메일링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서비스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문자 서비스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홈페이지 회원가입 </a:t>
              </a:r>
              <a:r>
                <a:rPr lang="en-US" altLang="ko-KR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DB</a:t>
              </a:r>
              <a:r>
                <a:rPr lang="ko-KR" altLang="en-US" sz="14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에 광고 문자 발송</a:t>
              </a:r>
            </a:p>
          </p:txBody>
        </p:sp>
      </p:grp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C52406DE-2DD3-4C00-3D6D-DE62EEAFED2C}"/>
              </a:ext>
            </a:extLst>
          </p:cNvPr>
          <p:cNvSpPr/>
          <p:nvPr/>
        </p:nvSpPr>
        <p:spPr>
          <a:xfrm>
            <a:off x="457200" y="4659600"/>
            <a:ext cx="9010650" cy="360000"/>
          </a:xfrm>
          <a:prstGeom prst="rect">
            <a:avLst/>
          </a:prstGeom>
          <a:solidFill>
            <a:srgbClr val="0014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344A5E-9B73-BD6C-278C-F4680F18213E}"/>
              </a:ext>
            </a:extLst>
          </p:cNvPr>
          <p:cNvSpPr txBox="1"/>
          <p:nvPr/>
        </p:nvSpPr>
        <p:spPr>
          <a:xfrm>
            <a:off x="844718" y="4685712"/>
            <a:ext cx="7595028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eaLnBrk="1" hangingPunct="1"/>
            <a:r>
              <a:rPr lang="ko-KR" alt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예상 실적비율 </a:t>
            </a:r>
            <a:r>
              <a:rPr lang="en-US" altLang="ko-KR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매년 </a:t>
            </a:r>
            <a:r>
              <a:rPr lang="en-US" altLang="ko-KR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15%</a:t>
            </a:r>
            <a:r>
              <a:rPr lang="ko-KR" altLang="en-US" sz="16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이상 사업성장이 예상되며 팬데믹 종식 이후 폭발 성장 </a:t>
            </a:r>
            <a:r>
              <a:rPr lang="ko-KR" alt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예측  </a:t>
            </a:r>
            <a:endParaRPr lang="ko-KR" altLang="en-US" sz="20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F3F49F83-80E3-BCDC-976D-C760F7A2CD63}"/>
              </a:ext>
            </a:extLst>
          </p:cNvPr>
          <p:cNvGrpSpPr/>
          <p:nvPr/>
        </p:nvGrpSpPr>
        <p:grpSpPr>
          <a:xfrm>
            <a:off x="432348" y="4760400"/>
            <a:ext cx="291751" cy="158400"/>
            <a:chOff x="425998" y="1246638"/>
            <a:chExt cx="291751" cy="158400"/>
          </a:xfrm>
        </p:grpSpPr>
        <p:sp>
          <p:nvSpPr>
            <p:cNvPr id="105" name="직각 삼각형 104">
              <a:extLst>
                <a:ext uri="{FF2B5EF4-FFF2-40B4-BE49-F238E27FC236}">
                  <a16:creationId xmlns:a16="http://schemas.microsoft.com/office/drawing/2014/main" id="{E1EDEB71-7670-4602-A537-D51BDFB05633}"/>
                </a:ext>
              </a:extLst>
            </p:cNvPr>
            <p:cNvSpPr/>
            <p:nvPr/>
          </p:nvSpPr>
          <p:spPr>
            <a:xfrm rot="13500000">
              <a:off x="425998" y="1246638"/>
              <a:ext cx="158400" cy="1584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직각 삼각형 105">
              <a:extLst>
                <a:ext uri="{FF2B5EF4-FFF2-40B4-BE49-F238E27FC236}">
                  <a16:creationId xmlns:a16="http://schemas.microsoft.com/office/drawing/2014/main" id="{E9F7366D-CDB8-30CC-4D53-EB329479A35A}"/>
                </a:ext>
              </a:extLst>
            </p:cNvPr>
            <p:cNvSpPr/>
            <p:nvPr/>
          </p:nvSpPr>
          <p:spPr>
            <a:xfrm rot="13500000">
              <a:off x="492673" y="1246638"/>
              <a:ext cx="158400" cy="158400"/>
            </a:xfrm>
            <a:prstGeom prst="rtTriangl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각 삼각형 106">
              <a:extLst>
                <a:ext uri="{FF2B5EF4-FFF2-40B4-BE49-F238E27FC236}">
                  <a16:creationId xmlns:a16="http://schemas.microsoft.com/office/drawing/2014/main" id="{DD7FF245-BEA5-B695-B35F-F43D8B85739E}"/>
                </a:ext>
              </a:extLst>
            </p:cNvPr>
            <p:cNvSpPr/>
            <p:nvPr/>
          </p:nvSpPr>
          <p:spPr>
            <a:xfrm rot="13500000">
              <a:off x="559349" y="1246638"/>
              <a:ext cx="158400" cy="158400"/>
            </a:xfrm>
            <a:prstGeom prst="rtTriangl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108" name="표 107">
            <a:extLst>
              <a:ext uri="{FF2B5EF4-FFF2-40B4-BE49-F238E27FC236}">
                <a16:creationId xmlns:a16="http://schemas.microsoft.com/office/drawing/2014/main" id="{2AB9FCE8-DA59-C6EE-023A-8EAC11B13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364319"/>
              </p:ext>
            </p:extLst>
          </p:nvPr>
        </p:nvGraphicFramePr>
        <p:xfrm>
          <a:off x="457200" y="5081932"/>
          <a:ext cx="9010650" cy="11122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71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9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843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구분</a:t>
                      </a:r>
                    </a:p>
                  </a:txBody>
                  <a:tcPr marL="43200" marR="43200" marT="43200" marB="43200">
                    <a:lnL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2023~2025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년도 </a:t>
                      </a:r>
                      <a:r>
                        <a:rPr lang="ko-KR" alt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성장비율</a:t>
                      </a: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2025~2030</a:t>
                      </a:r>
                      <a:r>
                        <a:rPr lang="ko-KR" altLang="en-US" sz="14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년도 </a:t>
                      </a:r>
                      <a:r>
                        <a:rPr lang="ko-KR" alt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성장비율</a:t>
                      </a: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43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교육여행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(</a:t>
                      </a:r>
                      <a:r>
                        <a:rPr lang="ko-KR" altLang="en-US" sz="12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학단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)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1,500,000,000 - 30%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3,000,000,000 - 20%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43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힐링</a:t>
                      </a:r>
                      <a:r>
                        <a:rPr lang="en-US" altLang="ko-KR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,</a:t>
                      </a:r>
                      <a:r>
                        <a:rPr lang="ko-KR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교육여행</a:t>
                      </a:r>
                    </a:p>
                  </a:txBody>
                  <a:tcPr marL="43200" marR="43200" marT="43200" marB="43200">
                    <a:lnL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1,000,000,000 - 20%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4,500,000,000 - 30%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843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맞춤형 패키지</a:t>
                      </a:r>
                    </a:p>
                  </a:txBody>
                  <a:tcPr marL="43200" marR="43200" marT="43200" marB="43200">
                    <a:lnL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2,500,000,000 - 50%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스퀘어 Bold" panose="020B0600000101010101" pitchFamily="50" charset="-127"/>
                          <a:ea typeface="나눔스퀘어 Bold" panose="020B0600000101010101" pitchFamily="50" charset="-127"/>
                        </a:rPr>
                        <a:t>7,500,000,000 - 50%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스퀘어 Bold" panose="020B0600000101010101" pitchFamily="50" charset="-127"/>
                        <a:ea typeface="나눔스퀘어 Bold" panose="020B0600000101010101" pitchFamily="50" charset="-127"/>
                      </a:endParaRPr>
                    </a:p>
                  </a:txBody>
                  <a:tcPr marL="43200" marR="43200" marT="43200" marB="432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양쪽 모서리가 둥근 사각형 34">
            <a:extLst>
              <a:ext uri="{FF2B5EF4-FFF2-40B4-BE49-F238E27FC236}">
                <a16:creationId xmlns:a16="http://schemas.microsoft.com/office/drawing/2014/main" id="{3AA77C5B-2B4A-BF8B-0ADB-D0F175012D1E}"/>
              </a:ext>
            </a:extLst>
          </p:cNvPr>
          <p:cNvSpPr/>
          <p:nvPr/>
        </p:nvSpPr>
        <p:spPr>
          <a:xfrm>
            <a:off x="1352600" y="1382041"/>
            <a:ext cx="7740860" cy="632667"/>
          </a:xfrm>
          <a:prstGeom prst="roundRect">
            <a:avLst>
              <a:gd name="adj" fmla="val 50000"/>
            </a:avLst>
          </a:prstGeom>
          <a:solidFill>
            <a:srgbClr val="F8F8F8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hangingPunct="1"/>
            <a:endParaRPr lang="ko-KR" altLang="en-US" sz="16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AEF3692E-743B-EE43-EB0E-78DF123DC40B}"/>
              </a:ext>
            </a:extLst>
          </p:cNvPr>
          <p:cNvGrpSpPr/>
          <p:nvPr/>
        </p:nvGrpSpPr>
        <p:grpSpPr>
          <a:xfrm>
            <a:off x="812540" y="1127406"/>
            <a:ext cx="2092369" cy="1141936"/>
            <a:chOff x="740532" y="1142646"/>
            <a:chExt cx="2092369" cy="1141936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EFDF30C-D03C-611A-D984-ACD2EF5E7C3E}"/>
                </a:ext>
              </a:extLst>
            </p:cNvPr>
            <p:cNvGrpSpPr/>
            <p:nvPr/>
          </p:nvGrpSpPr>
          <p:grpSpPr>
            <a:xfrm>
              <a:off x="740532" y="1142646"/>
              <a:ext cx="1200903" cy="1141936"/>
              <a:chOff x="531602" y="1142646"/>
              <a:chExt cx="1200903" cy="1141936"/>
            </a:xfrm>
          </p:grpSpPr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AA84D002-5BC6-8C81-6A48-62B69E2FADFC}"/>
                  </a:ext>
                </a:extLst>
              </p:cNvPr>
              <p:cNvSpPr/>
              <p:nvPr/>
            </p:nvSpPr>
            <p:spPr bwMode="auto">
              <a:xfrm>
                <a:off x="531602" y="1142646"/>
                <a:ext cx="1140489" cy="1141936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003C7E"/>
                  </a:gs>
                  <a:gs pos="50000">
                    <a:srgbClr val="BFBFB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15A388FC-DCA3-C362-DFEA-C6D5D4E2A1EA}"/>
                  </a:ext>
                </a:extLst>
              </p:cNvPr>
              <p:cNvSpPr/>
              <p:nvPr/>
            </p:nvSpPr>
            <p:spPr bwMode="auto">
              <a:xfrm>
                <a:off x="570007" y="1181100"/>
                <a:ext cx="1063680" cy="10650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359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14">
                <a:extLst>
                  <a:ext uri="{FF2B5EF4-FFF2-40B4-BE49-F238E27FC236}">
                    <a16:creationId xmlns:a16="http://schemas.microsoft.com/office/drawing/2014/main" id="{F62918A2-4069-DA84-74E8-DF9C99508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599" y="1467393"/>
                <a:ext cx="692497" cy="4924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55675" fontAlgn="ctr">
                  <a:buClr>
                    <a:srgbClr val="5F5F5F"/>
                  </a:buClr>
                  <a:defRPr/>
                </a:pPr>
                <a:r>
                  <a:rPr lang="en-US" altLang="ko-KR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2023</a:t>
                </a:r>
                <a:r>
                  <a:rPr lang="ko-KR" altLang="en-US" sz="1600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년</a:t>
                </a:r>
                <a:endParaRPr lang="en-US" altLang="ko-KR" sz="16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endParaRPr>
              </a:p>
              <a:p>
                <a:pPr algn="ctr" defTabSz="955675" fontAlgn="ctr">
                  <a:buClr>
                    <a:srgbClr val="5F5F5F"/>
                  </a:buClr>
                  <a:defRPr/>
                </a:pPr>
                <a:r>
                  <a:rPr lang="en-US" altLang="ko-KR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rgbClr val="004998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50</a:t>
                </a:r>
                <a:r>
                  <a:rPr lang="ko-KR" altLang="en-US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rgbClr val="004998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억 </a:t>
                </a:r>
                <a:endParaRPr lang="ko-KR" altLang="en-US" sz="16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4998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endParaRPr>
              </a:p>
            </p:txBody>
          </p:sp>
          <p:sp>
            <p:nvSpPr>
              <p:cNvPr id="30" name="직각 삼각형 29">
                <a:extLst>
                  <a:ext uri="{FF2B5EF4-FFF2-40B4-BE49-F238E27FC236}">
                    <a16:creationId xmlns:a16="http://schemas.microsoft.com/office/drawing/2014/main" id="{A1680042-D019-E7D2-FC85-ADA1036742B4}"/>
                  </a:ext>
                </a:extLst>
              </p:cNvPr>
              <p:cNvSpPr/>
              <p:nvPr/>
            </p:nvSpPr>
            <p:spPr>
              <a:xfrm rot="13500000">
                <a:off x="1588852" y="1641788"/>
                <a:ext cx="143653" cy="143653"/>
              </a:xfrm>
              <a:prstGeom prst="rtTriangle">
                <a:avLst/>
              </a:prstGeom>
              <a:gradFill flip="none" rotWithShape="1">
                <a:gsLst>
                  <a:gs pos="50000">
                    <a:srgbClr val="003C7E"/>
                  </a:gs>
                  <a:gs pos="50000">
                    <a:srgbClr val="BFBFB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0" name="Rectangle 14">
              <a:extLst>
                <a:ext uri="{FF2B5EF4-FFF2-40B4-BE49-F238E27FC236}">
                  <a16:creationId xmlns:a16="http://schemas.microsoft.com/office/drawing/2014/main" id="{2E0CA786-41C5-7926-6042-C881DFECE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253" y="1575115"/>
              <a:ext cx="772648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955675" fontAlgn="ctr">
                <a:buClr>
                  <a:srgbClr val="5F5F5F"/>
                </a:buClr>
                <a:defRPr/>
              </a:pPr>
              <a:r>
                <a:rPr lang="ko-KR" altLang="en-US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손익</a:t>
              </a:r>
              <a:r>
                <a:rPr lang="en-US" altLang="ko-KR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9</a:t>
              </a:r>
              <a:r>
                <a:rPr lang="ko-KR" altLang="en-US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억</a:t>
              </a:r>
              <a:endParaRPr lang="ko-KR" altLang="en-US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3C7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굴림" pitchFamily="50" charset="-127"/>
              </a:endParaRP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F5BA669B-21BC-BE10-B5DA-597A27C601EC}"/>
              </a:ext>
            </a:extLst>
          </p:cNvPr>
          <p:cNvGrpSpPr/>
          <p:nvPr/>
        </p:nvGrpSpPr>
        <p:grpSpPr>
          <a:xfrm>
            <a:off x="3746240" y="1127406"/>
            <a:ext cx="2163702" cy="1141936"/>
            <a:chOff x="3674232" y="1142646"/>
            <a:chExt cx="2163702" cy="1141936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F7AD8BEC-6485-F8B7-F867-CF830176F82D}"/>
                </a:ext>
              </a:extLst>
            </p:cNvPr>
            <p:cNvGrpSpPr/>
            <p:nvPr/>
          </p:nvGrpSpPr>
          <p:grpSpPr>
            <a:xfrm>
              <a:off x="3674232" y="1142646"/>
              <a:ext cx="1200903" cy="1141936"/>
              <a:chOff x="531602" y="1142646"/>
              <a:chExt cx="1200903" cy="1141936"/>
            </a:xfrm>
          </p:grpSpPr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12AFD5B1-CAD3-9339-2BD6-57864F7401C2}"/>
                  </a:ext>
                </a:extLst>
              </p:cNvPr>
              <p:cNvSpPr/>
              <p:nvPr/>
            </p:nvSpPr>
            <p:spPr bwMode="auto">
              <a:xfrm>
                <a:off x="531602" y="1142646"/>
                <a:ext cx="1140489" cy="1141936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003C7E"/>
                  </a:gs>
                  <a:gs pos="50000">
                    <a:srgbClr val="BFBFB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382207EA-9A3D-F120-9CCC-2837584A0FF2}"/>
                  </a:ext>
                </a:extLst>
              </p:cNvPr>
              <p:cNvSpPr/>
              <p:nvPr/>
            </p:nvSpPr>
            <p:spPr bwMode="auto">
              <a:xfrm>
                <a:off x="570007" y="1181100"/>
                <a:ext cx="1063680" cy="10650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359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14">
                <a:extLst>
                  <a:ext uri="{FF2B5EF4-FFF2-40B4-BE49-F238E27FC236}">
                    <a16:creationId xmlns:a16="http://schemas.microsoft.com/office/drawing/2014/main" id="{7973ADFF-8176-BEB4-8CA5-93E82A77A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599" y="1467393"/>
                <a:ext cx="692497" cy="4924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55675" fontAlgn="ctr">
                  <a:buClr>
                    <a:srgbClr val="5F5F5F"/>
                  </a:buClr>
                  <a:defRPr/>
                </a:pPr>
                <a:r>
                  <a:rPr lang="en-US" altLang="ko-KR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2025</a:t>
                </a:r>
                <a:r>
                  <a:rPr lang="ko-KR" altLang="en-US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년</a:t>
                </a:r>
                <a:endParaRPr lang="en-US" altLang="ko-KR" sz="16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endParaRPr>
              </a:p>
              <a:p>
                <a:pPr algn="ctr" defTabSz="955675" fontAlgn="ctr">
                  <a:buClr>
                    <a:srgbClr val="5F5F5F"/>
                  </a:buClr>
                  <a:defRPr/>
                </a:pPr>
                <a:r>
                  <a:rPr lang="en-US" altLang="ko-KR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rgbClr val="004998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70</a:t>
                </a:r>
                <a:r>
                  <a:rPr lang="ko-KR" altLang="en-US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rgbClr val="004998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억 </a:t>
                </a:r>
                <a:endParaRPr lang="ko-KR" altLang="en-US" sz="16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4998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endParaRPr>
              </a:p>
            </p:txBody>
          </p:sp>
          <p:sp>
            <p:nvSpPr>
              <p:cNvPr id="69" name="직각 삼각형 68">
                <a:extLst>
                  <a:ext uri="{FF2B5EF4-FFF2-40B4-BE49-F238E27FC236}">
                    <a16:creationId xmlns:a16="http://schemas.microsoft.com/office/drawing/2014/main" id="{C7A5C2BE-3C21-08B4-18EB-8BB4AB699A54}"/>
                  </a:ext>
                </a:extLst>
              </p:cNvPr>
              <p:cNvSpPr/>
              <p:nvPr/>
            </p:nvSpPr>
            <p:spPr>
              <a:xfrm rot="13500000">
                <a:off x="1588852" y="1641788"/>
                <a:ext cx="143653" cy="143653"/>
              </a:xfrm>
              <a:prstGeom prst="rtTriangle">
                <a:avLst/>
              </a:prstGeom>
              <a:gradFill flip="none" rotWithShape="1">
                <a:gsLst>
                  <a:gs pos="50000">
                    <a:srgbClr val="003C7E"/>
                  </a:gs>
                  <a:gs pos="50000">
                    <a:srgbClr val="BFBFB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3" name="Rectangle 14">
              <a:extLst>
                <a:ext uri="{FF2B5EF4-FFF2-40B4-BE49-F238E27FC236}">
                  <a16:creationId xmlns:a16="http://schemas.microsoft.com/office/drawing/2014/main" id="{0AF28080-363A-5B5C-03C6-F375F02BE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2619" y="1575115"/>
              <a:ext cx="915315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955675" fontAlgn="ctr">
                <a:buClr>
                  <a:srgbClr val="5F5F5F"/>
                </a:buClr>
                <a:defRPr/>
              </a:pPr>
              <a:r>
                <a:rPr lang="ko-KR" altLang="en-US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손익</a:t>
              </a:r>
              <a:r>
                <a:rPr lang="en-US" altLang="ko-KR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15</a:t>
              </a:r>
              <a:r>
                <a:rPr lang="ko-KR" altLang="en-US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억</a:t>
              </a:r>
              <a:endParaRPr lang="ko-KR" altLang="en-US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3C7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굴림" pitchFamily="50" charset="-127"/>
              </a:endParaRPr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6994D95-E130-8C6D-93CE-C25B1402718A}"/>
              </a:ext>
            </a:extLst>
          </p:cNvPr>
          <p:cNvGrpSpPr/>
          <p:nvPr/>
        </p:nvGrpSpPr>
        <p:grpSpPr>
          <a:xfrm>
            <a:off x="6634220" y="1127406"/>
            <a:ext cx="2163704" cy="1141936"/>
            <a:chOff x="6562212" y="1142646"/>
            <a:chExt cx="2163704" cy="1141936"/>
          </a:xfrm>
        </p:grpSpPr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D754A937-2676-BB89-AD90-9C18F2218A19}"/>
                </a:ext>
              </a:extLst>
            </p:cNvPr>
            <p:cNvGrpSpPr/>
            <p:nvPr/>
          </p:nvGrpSpPr>
          <p:grpSpPr>
            <a:xfrm>
              <a:off x="6562212" y="1142646"/>
              <a:ext cx="1200903" cy="1141936"/>
              <a:chOff x="531602" y="1142646"/>
              <a:chExt cx="1200903" cy="1141936"/>
            </a:xfrm>
          </p:grpSpPr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C7CF6AD4-1E6E-19EB-F6F5-347A9D7A261D}"/>
                  </a:ext>
                </a:extLst>
              </p:cNvPr>
              <p:cNvSpPr/>
              <p:nvPr/>
            </p:nvSpPr>
            <p:spPr bwMode="auto">
              <a:xfrm>
                <a:off x="531602" y="1142646"/>
                <a:ext cx="1140489" cy="1141936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003C7E"/>
                  </a:gs>
                  <a:gs pos="50000">
                    <a:srgbClr val="BFBFBF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타원 75">
                <a:extLst>
                  <a:ext uri="{FF2B5EF4-FFF2-40B4-BE49-F238E27FC236}">
                    <a16:creationId xmlns:a16="http://schemas.microsoft.com/office/drawing/2014/main" id="{B9C8C40F-BB2A-A0F3-F1AA-5474DC15C4C9}"/>
                  </a:ext>
                </a:extLst>
              </p:cNvPr>
              <p:cNvSpPr/>
              <p:nvPr/>
            </p:nvSpPr>
            <p:spPr bwMode="auto">
              <a:xfrm>
                <a:off x="570007" y="1181100"/>
                <a:ext cx="1063680" cy="10650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359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14">
                <a:extLst>
                  <a:ext uri="{FF2B5EF4-FFF2-40B4-BE49-F238E27FC236}">
                    <a16:creationId xmlns:a16="http://schemas.microsoft.com/office/drawing/2014/main" id="{9A64624E-79A6-F242-CDFA-F7AB3B021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599" y="1467393"/>
                <a:ext cx="692497" cy="4924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955675" fontAlgn="ctr">
                  <a:buClr>
                    <a:srgbClr val="5F5F5F"/>
                  </a:buClr>
                  <a:defRPr/>
                </a:pPr>
                <a:r>
                  <a:rPr lang="en-US" altLang="ko-KR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2030</a:t>
                </a:r>
                <a:r>
                  <a:rPr lang="ko-KR" altLang="en-US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년</a:t>
                </a:r>
                <a:endParaRPr lang="en-US" altLang="ko-KR" sz="16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endParaRPr>
              </a:p>
              <a:p>
                <a:pPr algn="ctr" defTabSz="955675" fontAlgn="ctr">
                  <a:buClr>
                    <a:srgbClr val="5F5F5F"/>
                  </a:buClr>
                  <a:defRPr/>
                </a:pPr>
                <a:r>
                  <a:rPr lang="en-US" altLang="ko-KR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rgbClr val="004998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150</a:t>
                </a:r>
                <a:r>
                  <a:rPr lang="ko-KR" altLang="en-US" sz="1600" dirty="0" smtClean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rgbClr val="004998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굴림" pitchFamily="50" charset="-127"/>
                  </a:rPr>
                  <a:t>억 </a:t>
                </a:r>
                <a:endParaRPr lang="ko-KR" altLang="en-US" sz="1600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4998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endParaRPr>
              </a:p>
            </p:txBody>
          </p:sp>
          <p:sp>
            <p:nvSpPr>
              <p:cNvPr id="78" name="직각 삼각형 77">
                <a:extLst>
                  <a:ext uri="{FF2B5EF4-FFF2-40B4-BE49-F238E27FC236}">
                    <a16:creationId xmlns:a16="http://schemas.microsoft.com/office/drawing/2014/main" id="{C4BEE93B-C558-8325-EF66-5EDFCFF10290}"/>
                  </a:ext>
                </a:extLst>
              </p:cNvPr>
              <p:cNvSpPr/>
              <p:nvPr/>
            </p:nvSpPr>
            <p:spPr>
              <a:xfrm rot="13500000">
                <a:off x="1588852" y="1641788"/>
                <a:ext cx="143653" cy="143653"/>
              </a:xfrm>
              <a:prstGeom prst="rtTriangle">
                <a:avLst/>
              </a:prstGeom>
              <a:gradFill flip="none" rotWithShape="1">
                <a:gsLst>
                  <a:gs pos="50000">
                    <a:srgbClr val="003C7E"/>
                  </a:gs>
                  <a:gs pos="50000">
                    <a:srgbClr val="BFBFBF"/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9" name="Rectangle 14">
              <a:extLst>
                <a:ext uri="{FF2B5EF4-FFF2-40B4-BE49-F238E27FC236}">
                  <a16:creationId xmlns:a16="http://schemas.microsoft.com/office/drawing/2014/main" id="{D68F39C4-18F0-4866-C4CD-321C8A9CD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601" y="1575115"/>
              <a:ext cx="915315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defTabSz="955675" fontAlgn="ctr">
                <a:buClr>
                  <a:srgbClr val="5F5F5F"/>
                </a:buClr>
                <a:defRPr/>
              </a:pPr>
              <a:r>
                <a:rPr lang="ko-KR" altLang="en-US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손익</a:t>
              </a:r>
              <a:r>
                <a:rPr lang="en-US" altLang="ko-KR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30</a:t>
              </a:r>
              <a:r>
                <a:rPr lang="ko-KR" altLang="en-US" dirty="0" smtClean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rgbClr val="003C7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굴림" pitchFamily="50" charset="-127"/>
                </a:rPr>
                <a:t>억</a:t>
              </a:r>
              <a:endParaRPr lang="ko-KR" altLang="en-US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3C7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굴림" pitchFamily="50" charset="-127"/>
              </a:endParaRPr>
            </a:p>
          </p:txBody>
        </p:sp>
      </p:grp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21295170-7FB1-5AEF-3F5D-377C3455550B}"/>
              </a:ext>
            </a:extLst>
          </p:cNvPr>
          <p:cNvCxnSpPr>
            <a:cxnSpLocks/>
          </p:cNvCxnSpPr>
          <p:nvPr/>
        </p:nvCxnSpPr>
        <p:spPr>
          <a:xfrm>
            <a:off x="3008784" y="1698374"/>
            <a:ext cx="54006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4AA07964-70E3-328C-1255-4E911A626815}"/>
              </a:ext>
            </a:extLst>
          </p:cNvPr>
          <p:cNvCxnSpPr>
            <a:cxnSpLocks/>
          </p:cNvCxnSpPr>
          <p:nvPr/>
        </p:nvCxnSpPr>
        <p:spPr>
          <a:xfrm>
            <a:off x="5947247" y="1698374"/>
            <a:ext cx="54006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타원 115">
            <a:extLst>
              <a:ext uri="{FF2B5EF4-FFF2-40B4-BE49-F238E27FC236}">
                <a16:creationId xmlns:a16="http://schemas.microsoft.com/office/drawing/2014/main" id="{780DA1A5-4B83-5FCA-9636-4B61E47725D9}"/>
              </a:ext>
            </a:extLst>
          </p:cNvPr>
          <p:cNvSpPr/>
          <p:nvPr/>
        </p:nvSpPr>
        <p:spPr>
          <a:xfrm>
            <a:off x="3220077" y="1638843"/>
            <a:ext cx="117475" cy="11906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359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117" name="타원 116">
            <a:extLst>
              <a:ext uri="{FF2B5EF4-FFF2-40B4-BE49-F238E27FC236}">
                <a16:creationId xmlns:a16="http://schemas.microsoft.com/office/drawing/2014/main" id="{02EC3289-D6CB-B457-0D5F-C853E194D6F5}"/>
              </a:ext>
            </a:extLst>
          </p:cNvPr>
          <p:cNvSpPr/>
          <p:nvPr/>
        </p:nvSpPr>
        <p:spPr>
          <a:xfrm>
            <a:off x="6158540" y="1638843"/>
            <a:ext cx="117475" cy="119062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359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>
              <a:solidFill>
                <a:prstClr val="white"/>
              </a:solidFill>
            </a:endParaRPr>
          </a:p>
        </p:txBody>
      </p:sp>
      <p:sp>
        <p:nvSpPr>
          <p:cNvPr id="118" name="Rectangle 14">
            <a:extLst>
              <a:ext uri="{FF2B5EF4-FFF2-40B4-BE49-F238E27FC236}">
                <a16:creationId xmlns:a16="http://schemas.microsoft.com/office/drawing/2014/main" id="{C35EFB01-74AA-7BA3-9B01-2CBAFEAA2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23" y="6260424"/>
            <a:ext cx="4708020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fontAlgn="ctr">
              <a:buClr>
                <a:srgbClr val="5F5F5F"/>
              </a:buClr>
              <a:defRPr/>
            </a:pPr>
            <a:r>
              <a:rPr lang="en-US" altLang="ko-KR" sz="12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※ </a:t>
            </a:r>
            <a:r>
              <a:rPr lang="ko-KR" altLang="en-US" sz="12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교육여행 시장의 안정화 단계에서는 여행사 수익구조 안정화가 확실시 됨 </a:t>
            </a:r>
          </a:p>
        </p:txBody>
      </p:sp>
      <p:pic>
        <p:nvPicPr>
          <p:cNvPr id="119" name="Picture 31" descr="C:\Users\son\Desktop\Untitled-1.emf">
            <a:extLst>
              <a:ext uri="{FF2B5EF4-FFF2-40B4-BE49-F238E27FC236}">
                <a16:creationId xmlns:a16="http://schemas.microsoft.com/office/drawing/2014/main" id="{E77CF362-395C-2182-880D-1564FF2B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219" y="1704216"/>
            <a:ext cx="576709" cy="90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94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제목 65">
            <a:extLst>
              <a:ext uri="{FF2B5EF4-FFF2-40B4-BE49-F238E27FC236}">
                <a16:creationId xmlns:a16="http://schemas.microsoft.com/office/drawing/2014/main" id="{4987039F-5F99-2ED0-5A40-B8D3DA24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C66810-AA8F-CB2D-DED8-E3EAA88D1270}"/>
              </a:ext>
            </a:extLst>
          </p:cNvPr>
          <p:cNvSpPr txBox="1"/>
          <p:nvPr/>
        </p:nvSpPr>
        <p:spPr>
          <a:xfrm>
            <a:off x="2252700" y="566461"/>
            <a:ext cx="2705869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kumimoji="0" lang="ko-KR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㈜</a:t>
            </a:r>
            <a:r>
              <a:rPr kumimoji="0" lang="ko-KR" alt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터치더월드</a:t>
            </a:r>
            <a:r>
              <a:rPr kumimoji="0" lang="ko-KR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조직현황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6D9CCF6-A589-E3D5-3856-BFF01D8C6C78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88B93E04-FB12-3BCF-9C3F-C6FEA1CA2149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C09A93F7-B7FC-0D6C-743E-7D8939238595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graphicFrame>
        <p:nvGraphicFramePr>
          <p:cNvPr id="71" name="표 70">
            <a:extLst>
              <a:ext uri="{FF2B5EF4-FFF2-40B4-BE49-F238E27FC236}">
                <a16:creationId xmlns:a16="http://schemas.microsoft.com/office/drawing/2014/main" id="{133F64C8-8009-9FF7-5A0F-D15E58F90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62491"/>
              </p:ext>
            </p:extLst>
          </p:nvPr>
        </p:nvGraphicFramePr>
        <p:xfrm>
          <a:off x="452780" y="5885903"/>
          <a:ext cx="9019833" cy="538168"/>
        </p:xfrm>
        <a:graphic>
          <a:graphicData uri="http://schemas.openxmlformats.org/drawingml/2006/table">
            <a:tbl>
              <a:tblPr firstRow="1" bandRow="1"/>
              <a:tblGrid>
                <a:gridCol w="1288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8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84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84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1327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lvl="0" algn="ctr" latinLnBrk="1">
                        <a:defRPr/>
                      </a:pPr>
                      <a:r>
                        <a:rPr lang="ko-KR" altLang="en-US" sz="1200" b="0" baseline="0" dirty="0">
                          <a:solidFill>
                            <a:schemeClr val="bg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43202" marR="43202" marT="43102" marB="43102" anchor="ctr">
                    <a:lnL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200" b="0" i="0" u="none" strike="noStrike" kern="1200" cap="none" spc="0" baseline="0" dirty="0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경영 </a:t>
                      </a:r>
                      <a:r>
                        <a:rPr lang="ko-KR" altLang="en-US" sz="1200" b="0" i="0" u="none" strike="noStrike" kern="1200" cap="none" spc="0" baseline="0" dirty="0" err="1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지원실</a:t>
                      </a:r>
                      <a:endParaRPr lang="ko-KR" altLang="en-US" sz="1200" b="0" i="0" u="none" strike="noStrike" kern="1200" cap="none" spc="0" baseline="0" dirty="0">
                        <a:solidFill>
                          <a:schemeClr val="bg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0" i="0" u="none" strike="noStrike" kern="1200" cap="none" spc="0" baseline="0" dirty="0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op</a:t>
                      </a:r>
                      <a:endParaRPr lang="ko-KR" altLang="en-US" sz="1200" b="0" i="0" u="none" strike="noStrike" kern="1200" cap="none" spc="0" baseline="0" dirty="0">
                        <a:solidFill>
                          <a:schemeClr val="bg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200" b="0" i="0" u="none" strike="noStrike" kern="1200" cap="none" spc="0" baseline="0" dirty="0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여행상품개발팀</a:t>
                      </a:r>
                    </a:p>
                  </a:txBody>
                  <a:tcPr marL="39880" marR="39880" marT="39787" marB="3978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200" b="0" i="0" u="none" strike="noStrike" kern="1200" cap="none" spc="0" baseline="0" dirty="0" err="1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인바운드팀</a:t>
                      </a:r>
                      <a:endParaRPr lang="ko-KR" altLang="en-US" sz="1200" b="0" i="0" u="none" strike="noStrike" kern="1200" cap="none" spc="0" baseline="0" dirty="0">
                        <a:solidFill>
                          <a:schemeClr val="bg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200" b="0" i="0" u="none" strike="noStrike" kern="1200" cap="none" spc="0" baseline="0" dirty="0" err="1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아웃바운드팀</a:t>
                      </a:r>
                      <a:endParaRPr lang="ko-KR" altLang="en-US" sz="1200" b="0" i="0" u="none" strike="noStrike" kern="1200" cap="none" spc="0" baseline="0" dirty="0">
                        <a:solidFill>
                          <a:schemeClr val="bg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1200" b="0" i="0" u="none" strike="noStrike" kern="1200" cap="none" spc="0" baseline="0" dirty="0">
                          <a:solidFill>
                            <a:schemeClr val="bg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합계</a:t>
                      </a:r>
                    </a:p>
                  </a:txBody>
                  <a:tcPr marL="39880" marR="39880" marT="39787" marB="3978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27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lvl="0" algn="ctr" latinLnBrk="1">
                        <a:defRPr/>
                      </a:pPr>
                      <a:r>
                        <a:rPr lang="ko-KR" altLang="en-US" sz="1200" b="1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</a:rPr>
                        <a:t>인원</a:t>
                      </a:r>
                    </a:p>
                  </a:txBody>
                  <a:tcPr marL="43202" marR="43202" marT="43102" marB="43102" anchor="ctr">
                    <a:lnL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2</a:t>
                      </a:r>
                      <a:endParaRPr lang="ko-KR" altLang="en-US" sz="1200" b="1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2</a:t>
                      </a:r>
                      <a:endParaRPr lang="ko-KR" altLang="en-US" sz="1200" b="1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3</a:t>
                      </a:r>
                      <a:endParaRPr lang="ko-KR" altLang="en-US" sz="1200" b="1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4</a:t>
                      </a:r>
                      <a:endParaRPr lang="ko-KR" altLang="en-US" sz="1200" b="1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4</a:t>
                      </a:r>
                      <a:endParaRPr lang="ko-KR" altLang="en-US" sz="1200" b="1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1pPr>
                      <a:lvl2pPr marL="0" marR="0" indent="457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2pPr>
                      <a:lvl3pPr marL="0" marR="0" indent="914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3pPr>
                      <a:lvl4pPr marL="0" marR="0" indent="1371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4pPr>
                      <a:lvl5pPr marL="0" marR="0" indent="18288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5pPr>
                      <a:lvl6pPr marL="0" marR="0" indent="22860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6pPr>
                      <a:lvl7pPr marL="0" marR="0" indent="27432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7pPr>
                      <a:lvl8pPr marL="0" marR="0" indent="32004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8pPr>
                      <a:lvl9pPr marL="0" marR="0" indent="365760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맑은 고딕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  <a:cs typeface="+mn-cs"/>
                          <a:sym typeface="Calibri"/>
                        </a:rPr>
                        <a:t>15</a:t>
                      </a:r>
                      <a:endParaRPr lang="ko-KR" altLang="en-US" sz="1200" b="1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  <a:cs typeface="+mn-cs"/>
                        <a:sym typeface="Calibri"/>
                      </a:endParaRPr>
                    </a:p>
                  </a:txBody>
                  <a:tcPr marL="39880" marR="39880" marT="39787" marB="39787" anchor="ctr">
                    <a:lnL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2" name="TextBox 31">
            <a:extLst>
              <a:ext uri="{FF2B5EF4-FFF2-40B4-BE49-F238E27FC236}">
                <a16:creationId xmlns:a16="http://schemas.microsoft.com/office/drawing/2014/main" id="{F31E7FB9-4ED1-82CD-7AF5-2A8D4AFA9085}"/>
              </a:ext>
            </a:extLst>
          </p:cNvPr>
          <p:cNvSpPr txBox="1">
            <a:spLocks noChangeArrowheads="1"/>
          </p:cNvSpPr>
          <p:nvPr/>
        </p:nvSpPr>
        <p:spPr>
          <a:xfrm>
            <a:off x="8909804" y="5681030"/>
            <a:ext cx="543417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0" lvl="0" indent="0" algn="l" defTabSz="2322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1" sz="1800" b="0" i="0" u="none" strike="noStrike" kern="1200" cap="none" spc="0" normalizeH="0" baseline="0">
                <a:solidFill>
                  <a:schemeClr val="tx1"/>
                </a:solidFill>
                <a:latin typeface="굴림"/>
                <a:ea typeface="굴림"/>
                <a:cs typeface="+mn-cs"/>
              </a:defRPr>
            </a:lvl1pPr>
          </a:lstStyle>
          <a:p>
            <a:pPr lvl="0" algn="r">
              <a:defRPr/>
            </a:pPr>
            <a:r>
              <a:rPr lang="en-US" altLang="ko-KR" sz="10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[</a:t>
            </a:r>
            <a:r>
              <a:rPr lang="ko-KR" altLang="en-US" sz="10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단위 </a:t>
            </a:r>
            <a:r>
              <a:rPr lang="en-US" altLang="ko-KR" sz="10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0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100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]</a:t>
            </a:r>
          </a:p>
        </p:txBody>
      </p:sp>
      <p:sp>
        <p:nvSpPr>
          <p:cNvPr id="125" name="AutoShape 190">
            <a:extLst>
              <a:ext uri="{FF2B5EF4-FFF2-40B4-BE49-F238E27FC236}">
                <a16:creationId xmlns:a16="http://schemas.microsoft.com/office/drawing/2014/main" id="{EDF0D856-7101-5728-D019-6C92A4414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07" y="4620197"/>
            <a:ext cx="2208114" cy="265284"/>
          </a:xfrm>
          <a:prstGeom prst="roundRect">
            <a:avLst>
              <a:gd name="adj" fmla="val 50000"/>
            </a:avLst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598" tIns="46799" rIns="93598" bIns="46799" anchor="ctr"/>
          <a:lstStyle/>
          <a:p>
            <a:pPr eaLnBrk="1" latinLnBrk="1" hangingPunct="1"/>
            <a:endParaRPr lang="ko-KR" altLang="en-US" sz="1200" b="1">
              <a:solidFill>
                <a:schemeClr val="tx1"/>
              </a:solidFill>
              <a:ea typeface="산돌고딕B" pitchFamily="18" charset="-127"/>
            </a:endParaRPr>
          </a:p>
        </p:txBody>
      </p:sp>
      <p:sp>
        <p:nvSpPr>
          <p:cNvPr id="126" name="AutoShape 190">
            <a:extLst>
              <a:ext uri="{FF2B5EF4-FFF2-40B4-BE49-F238E27FC236}">
                <a16:creationId xmlns:a16="http://schemas.microsoft.com/office/drawing/2014/main" id="{AF4C2305-487D-003C-6A22-3689DFD7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07" y="2027909"/>
            <a:ext cx="2208114" cy="265284"/>
          </a:xfrm>
          <a:prstGeom prst="roundRect">
            <a:avLst>
              <a:gd name="adj" fmla="val 50000"/>
            </a:avLst>
          </a:prstGeom>
          <a:solidFill>
            <a:srgbClr val="0049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77288D06-22D7-0061-3331-AA717CC9EEE0}"/>
              </a:ext>
            </a:extLst>
          </p:cNvPr>
          <p:cNvCxnSpPr>
            <a:cxnSpLocks/>
          </p:cNvCxnSpPr>
          <p:nvPr/>
        </p:nvCxnSpPr>
        <p:spPr>
          <a:xfrm>
            <a:off x="2176712" y="3386708"/>
            <a:ext cx="189665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연결선: 꺾임 73">
            <a:extLst>
              <a:ext uri="{FF2B5EF4-FFF2-40B4-BE49-F238E27FC236}">
                <a16:creationId xmlns:a16="http://schemas.microsoft.com/office/drawing/2014/main" id="{0E0E5988-8627-1815-1061-011822361BEF}"/>
              </a:ext>
            </a:extLst>
          </p:cNvPr>
          <p:cNvCxnSpPr>
            <a:cxnSpLocks/>
            <a:stCxn id="116" idx="2"/>
            <a:endCxn id="120" idx="4"/>
          </p:cNvCxnSpPr>
          <p:nvPr/>
        </p:nvCxnSpPr>
        <p:spPr>
          <a:xfrm rot="10800000">
            <a:off x="736557" y="3589338"/>
            <a:ext cx="645893" cy="998173"/>
          </a:xfrm>
          <a:prstGeom prst="bentConnector2">
            <a:avLst/>
          </a:prstGeom>
          <a:ln w="12700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연결선: 꺾임 74">
            <a:extLst>
              <a:ext uri="{FF2B5EF4-FFF2-40B4-BE49-F238E27FC236}">
                <a16:creationId xmlns:a16="http://schemas.microsoft.com/office/drawing/2014/main" id="{50055637-FE2B-4C58-1AE8-0B29BD18BD44}"/>
              </a:ext>
            </a:extLst>
          </p:cNvPr>
          <p:cNvCxnSpPr>
            <a:cxnSpLocks/>
            <a:stCxn id="120" idx="0"/>
            <a:endCxn id="111" idx="2"/>
          </p:cNvCxnSpPr>
          <p:nvPr/>
        </p:nvCxnSpPr>
        <p:spPr>
          <a:xfrm rot="5400000" flipH="1" flipV="1">
            <a:off x="560416" y="2171362"/>
            <a:ext cx="998172" cy="645893"/>
          </a:xfrm>
          <a:prstGeom prst="bentConnector2">
            <a:avLst/>
          </a:prstGeom>
          <a:ln w="12700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utoShape 190">
            <a:extLst>
              <a:ext uri="{FF2B5EF4-FFF2-40B4-BE49-F238E27FC236}">
                <a16:creationId xmlns:a16="http://schemas.microsoft.com/office/drawing/2014/main" id="{C8A743E6-703C-40D2-FD3E-F73AD798A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29" y="3124042"/>
            <a:ext cx="1474404" cy="320993"/>
          </a:xfrm>
          <a:prstGeom prst="roundRect">
            <a:avLst>
              <a:gd name="adj" fmla="val 50000"/>
            </a:avLst>
          </a:prstGeom>
          <a:solidFill>
            <a:srgbClr val="00147B"/>
          </a:solidFill>
          <a:ln>
            <a:noFill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DD7CC07-94E9-CB81-8964-C411992578EC}"/>
              </a:ext>
            </a:extLst>
          </p:cNvPr>
          <p:cNvSpPr txBox="1"/>
          <p:nvPr/>
        </p:nvSpPr>
        <p:spPr>
          <a:xfrm>
            <a:off x="1165803" y="3161428"/>
            <a:ext cx="743793" cy="246221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1024756" eaLnBrk="1" hangingPunct="1">
              <a:defRPr/>
            </a:pPr>
            <a:r>
              <a:rPr lang="ko-KR" altLang="en-US" sz="1600" dirty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대표이사</a:t>
            </a:r>
          </a:p>
        </p:txBody>
      </p:sp>
      <p:sp>
        <p:nvSpPr>
          <p:cNvPr id="115" name="AutoShape 190">
            <a:extLst>
              <a:ext uri="{FF2B5EF4-FFF2-40B4-BE49-F238E27FC236}">
                <a16:creationId xmlns:a16="http://schemas.microsoft.com/office/drawing/2014/main" id="{94B7D5FA-CDEF-8DFC-7D4A-8F040D4A6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07" y="4289538"/>
            <a:ext cx="2208114" cy="265284"/>
          </a:xfrm>
          <a:prstGeom prst="roundRect">
            <a:avLst>
              <a:gd name="adj" fmla="val 50000"/>
            </a:avLst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598" tIns="46799" rIns="93598" bIns="46799" anchor="ctr"/>
          <a:lstStyle/>
          <a:p>
            <a:pPr eaLnBrk="1" latinLnBrk="1" hangingPunct="1"/>
            <a:endParaRPr lang="ko-KR" altLang="en-US" sz="1200" b="1">
              <a:solidFill>
                <a:schemeClr val="tx1"/>
              </a:solidFill>
              <a:ea typeface="산돌고딕B" pitchFamily="18" charset="-127"/>
            </a:endParaRPr>
          </a:p>
        </p:txBody>
      </p:sp>
      <p:sp>
        <p:nvSpPr>
          <p:cNvPr id="116" name="AutoShape 200">
            <a:extLst>
              <a:ext uri="{FF2B5EF4-FFF2-40B4-BE49-F238E27FC236}">
                <a16:creationId xmlns:a16="http://schemas.microsoft.com/office/drawing/2014/main" id="{BDC79E3C-9EB6-08B7-18EC-C1B58F68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449" y="4289538"/>
            <a:ext cx="594770" cy="595943"/>
          </a:xfrm>
          <a:prstGeom prst="ellipse">
            <a:avLst/>
          </a:prstGeom>
          <a:solidFill>
            <a:srgbClr val="FFFFFF"/>
          </a:solidFill>
          <a:ln w="38100" algn="ctr">
            <a:solidFill>
              <a:srgbClr val="33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F75C9C4-B2BF-1298-B236-9E0786A275A0}"/>
              </a:ext>
            </a:extLst>
          </p:cNvPr>
          <p:cNvSpPr txBox="1"/>
          <p:nvPr/>
        </p:nvSpPr>
        <p:spPr>
          <a:xfrm>
            <a:off x="1980500" y="4314458"/>
            <a:ext cx="1679947" cy="21544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1024756" eaLnBrk="1" hangingPunct="1">
              <a:defRPr/>
            </a:pPr>
            <a:r>
              <a:rPr lang="ko-KR" altLang="en-US" sz="1400" dirty="0" smtClean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부설 의료관광상담센터</a:t>
            </a:r>
            <a:endParaRPr lang="ko-KR" altLang="en-US" sz="1400" dirty="0">
              <a:ln>
                <a:solidFill>
                  <a:srgbClr val="0B6F68">
                    <a:alpha val="0"/>
                  </a:srgbClr>
                </a:solidFill>
              </a:ln>
              <a:solidFill>
                <a:srgbClr val="FFFFFF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18" name="그래픽 117">
            <a:extLst>
              <a:ext uri="{FF2B5EF4-FFF2-40B4-BE49-F238E27FC236}">
                <a16:creationId xmlns:a16="http://schemas.microsoft.com/office/drawing/2014/main" id="{3B819B7D-9FCC-3176-F640-FFF40A00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154" y="4414891"/>
            <a:ext cx="397360" cy="383336"/>
          </a:xfrm>
          <a:prstGeom prst="rect">
            <a:avLst/>
          </a:prstGeom>
          <a:effectLst/>
        </p:spPr>
      </p:pic>
      <p:sp>
        <p:nvSpPr>
          <p:cNvPr id="110" name="AutoShape 190">
            <a:extLst>
              <a:ext uri="{FF2B5EF4-FFF2-40B4-BE49-F238E27FC236}">
                <a16:creationId xmlns:a16="http://schemas.microsoft.com/office/drawing/2014/main" id="{F1E9B7D4-679B-172B-2D61-A98F3F8E8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07" y="1697250"/>
            <a:ext cx="2208114" cy="265284"/>
          </a:xfrm>
          <a:prstGeom prst="roundRect">
            <a:avLst>
              <a:gd name="adj" fmla="val 50000"/>
            </a:avLst>
          </a:prstGeom>
          <a:solidFill>
            <a:srgbClr val="0049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AutoShape 200">
            <a:extLst>
              <a:ext uri="{FF2B5EF4-FFF2-40B4-BE49-F238E27FC236}">
                <a16:creationId xmlns:a16="http://schemas.microsoft.com/office/drawing/2014/main" id="{79D48C89-C13D-EF77-60FD-BDAA830D8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449" y="1697250"/>
            <a:ext cx="594770" cy="595943"/>
          </a:xfrm>
          <a:prstGeom prst="ellipse">
            <a:avLst/>
          </a:prstGeom>
          <a:solidFill>
            <a:srgbClr val="FFFFFF"/>
          </a:solidFill>
          <a:ln w="38100" algn="ctr">
            <a:solidFill>
              <a:srgbClr val="00499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3607BBA-DF5D-E35D-A7D8-AC2113585076}"/>
              </a:ext>
            </a:extLst>
          </p:cNvPr>
          <p:cNvSpPr txBox="1"/>
          <p:nvPr/>
        </p:nvSpPr>
        <p:spPr>
          <a:xfrm>
            <a:off x="2307511" y="1722170"/>
            <a:ext cx="817531" cy="21544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1024756" eaLnBrk="1" hangingPunct="1">
              <a:defRPr/>
            </a:pPr>
            <a:r>
              <a:rPr lang="ko-KR" altLang="en-US" sz="1400" dirty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경영지원실</a:t>
            </a:r>
          </a:p>
        </p:txBody>
      </p:sp>
      <p:pic>
        <p:nvPicPr>
          <p:cNvPr id="113" name="그래픽 112">
            <a:extLst>
              <a:ext uri="{FF2B5EF4-FFF2-40B4-BE49-F238E27FC236}">
                <a16:creationId xmlns:a16="http://schemas.microsoft.com/office/drawing/2014/main" id="{8E4BEB76-5CAD-887C-E951-6183D29B1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9443" y="1799407"/>
            <a:ext cx="373212" cy="360040"/>
          </a:xfrm>
          <a:prstGeom prst="rect">
            <a:avLst/>
          </a:prstGeom>
        </p:spPr>
      </p:pic>
      <p:sp>
        <p:nvSpPr>
          <p:cNvPr id="114" name="자유형: 도형 113">
            <a:extLst>
              <a:ext uri="{FF2B5EF4-FFF2-40B4-BE49-F238E27FC236}">
                <a16:creationId xmlns:a16="http://schemas.microsoft.com/office/drawing/2014/main" id="{51116CC7-F3CC-B79D-27CB-45CAE05CD90A}"/>
              </a:ext>
            </a:extLst>
          </p:cNvPr>
          <p:cNvSpPr/>
          <p:nvPr/>
        </p:nvSpPr>
        <p:spPr>
          <a:xfrm>
            <a:off x="1489976" y="2090502"/>
            <a:ext cx="433388" cy="200025"/>
          </a:xfrm>
          <a:custGeom>
            <a:avLst/>
            <a:gdLst>
              <a:gd name="connsiteX0" fmla="*/ 0 w 433388"/>
              <a:gd name="connsiteY0" fmla="*/ 69057 h 195263"/>
              <a:gd name="connsiteX1" fmla="*/ 154781 w 433388"/>
              <a:gd name="connsiteY1" fmla="*/ 188119 h 195263"/>
              <a:gd name="connsiteX2" fmla="*/ 216694 w 433388"/>
              <a:gd name="connsiteY2" fmla="*/ 195263 h 195263"/>
              <a:gd name="connsiteX3" fmla="*/ 309563 w 433388"/>
              <a:gd name="connsiteY3" fmla="*/ 173832 h 195263"/>
              <a:gd name="connsiteX4" fmla="*/ 381000 w 433388"/>
              <a:gd name="connsiteY4" fmla="*/ 135732 h 195263"/>
              <a:gd name="connsiteX5" fmla="*/ 433388 w 433388"/>
              <a:gd name="connsiteY5" fmla="*/ 85725 h 195263"/>
              <a:gd name="connsiteX6" fmla="*/ 373856 w 433388"/>
              <a:gd name="connsiteY6" fmla="*/ 0 h 195263"/>
              <a:gd name="connsiteX7" fmla="*/ 0 w 433388"/>
              <a:gd name="connsiteY7" fmla="*/ 69057 h 195263"/>
              <a:gd name="connsiteX0" fmla="*/ 0 w 433388"/>
              <a:gd name="connsiteY0" fmla="*/ 69057 h 200025"/>
              <a:gd name="connsiteX1" fmla="*/ 135731 w 433388"/>
              <a:gd name="connsiteY1" fmla="*/ 200025 h 200025"/>
              <a:gd name="connsiteX2" fmla="*/ 216694 w 433388"/>
              <a:gd name="connsiteY2" fmla="*/ 195263 h 200025"/>
              <a:gd name="connsiteX3" fmla="*/ 309563 w 433388"/>
              <a:gd name="connsiteY3" fmla="*/ 173832 h 200025"/>
              <a:gd name="connsiteX4" fmla="*/ 381000 w 433388"/>
              <a:gd name="connsiteY4" fmla="*/ 135732 h 200025"/>
              <a:gd name="connsiteX5" fmla="*/ 433388 w 433388"/>
              <a:gd name="connsiteY5" fmla="*/ 85725 h 200025"/>
              <a:gd name="connsiteX6" fmla="*/ 373856 w 433388"/>
              <a:gd name="connsiteY6" fmla="*/ 0 h 200025"/>
              <a:gd name="connsiteX7" fmla="*/ 0 w 433388"/>
              <a:gd name="connsiteY7" fmla="*/ 69057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3388" h="200025">
                <a:moveTo>
                  <a:pt x="0" y="69057"/>
                </a:moveTo>
                <a:lnTo>
                  <a:pt x="135731" y="200025"/>
                </a:lnTo>
                <a:lnTo>
                  <a:pt x="216694" y="195263"/>
                </a:lnTo>
                <a:lnTo>
                  <a:pt x="309563" y="173832"/>
                </a:lnTo>
                <a:lnTo>
                  <a:pt x="381000" y="135732"/>
                </a:lnTo>
                <a:lnTo>
                  <a:pt x="433388" y="85725"/>
                </a:lnTo>
                <a:lnTo>
                  <a:pt x="373856" y="0"/>
                </a:lnTo>
                <a:lnTo>
                  <a:pt x="0" y="69057"/>
                </a:lnTo>
                <a:close/>
              </a:path>
            </a:pathLst>
          </a:custGeom>
          <a:solidFill>
            <a:srgbClr val="0049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4" name="Rectangle 5134">
            <a:extLst>
              <a:ext uri="{FF2B5EF4-FFF2-40B4-BE49-F238E27FC236}">
                <a16:creationId xmlns:a16="http://schemas.microsoft.com/office/drawing/2014/main" id="{8DDC32C2-88A8-7B8F-EC1C-7EB173C03C33}"/>
              </a:ext>
            </a:extLst>
          </p:cNvPr>
          <p:cNvSpPr>
            <a:spLocks noChangeArrowheads="1"/>
          </p:cNvSpPr>
          <p:nvPr/>
        </p:nvSpPr>
        <p:spPr>
          <a:xfrm>
            <a:off x="4262769" y="1149127"/>
            <a:ext cx="5193651" cy="69642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lIns="108000" tIns="0" rIns="0" bIns="0" anchor="ctr"/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kumimoji="0" lang="ko-KR" altLang="en-US" sz="1200" dirty="0">
              <a:solidFill>
                <a:srgbClr val="0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C3C132A3-2DA7-F273-2CB1-444E3CA4F91C}"/>
              </a:ext>
            </a:extLst>
          </p:cNvPr>
          <p:cNvGrpSpPr/>
          <p:nvPr/>
        </p:nvGrpSpPr>
        <p:grpSpPr>
          <a:xfrm>
            <a:off x="5336256" y="1205591"/>
            <a:ext cx="4074444" cy="583493"/>
            <a:chOff x="5391559" y="1253216"/>
            <a:chExt cx="3946754" cy="583493"/>
          </a:xfrm>
        </p:grpSpPr>
        <p:sp>
          <p:nvSpPr>
            <p:cNvPr id="105" name="Rectangle 5132">
              <a:extLst>
                <a:ext uri="{FF2B5EF4-FFF2-40B4-BE49-F238E27FC236}">
                  <a16:creationId xmlns:a16="http://schemas.microsoft.com/office/drawing/2014/main" id="{3A2B4BA6-CF5F-12E1-B065-78ACBB0109E4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59" y="1585884"/>
              <a:ext cx="1952606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항공예약</a:t>
              </a:r>
            </a:p>
          </p:txBody>
        </p:sp>
        <p:sp>
          <p:nvSpPr>
            <p:cNvPr id="106" name="Rectangle 5134">
              <a:extLst>
                <a:ext uri="{FF2B5EF4-FFF2-40B4-BE49-F238E27FC236}">
                  <a16:creationId xmlns:a16="http://schemas.microsoft.com/office/drawing/2014/main" id="{FEC1A6C8-9D21-5F0C-684B-EA610B34D9D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59" y="1253216"/>
              <a:ext cx="1952606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외 지상수배</a:t>
              </a:r>
            </a:p>
          </p:txBody>
        </p:sp>
        <p:sp>
          <p:nvSpPr>
            <p:cNvPr id="107" name="Rectangle 5132">
              <a:extLst>
                <a:ext uri="{FF2B5EF4-FFF2-40B4-BE49-F238E27FC236}">
                  <a16:creationId xmlns:a16="http://schemas.microsoft.com/office/drawing/2014/main" id="{AC2FAD77-33A5-10B9-1332-5D544129B73C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707" y="1585884"/>
              <a:ext cx="1952606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외 예약 관리</a:t>
              </a:r>
            </a:p>
          </p:txBody>
        </p:sp>
        <p:sp>
          <p:nvSpPr>
            <p:cNvPr id="108" name="Rectangle 5134">
              <a:extLst>
                <a:ext uri="{FF2B5EF4-FFF2-40B4-BE49-F238E27FC236}">
                  <a16:creationId xmlns:a16="http://schemas.microsoft.com/office/drawing/2014/main" id="{60149B59-BE6B-F2E2-6535-4FB0DF8ED1EF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707" y="1253216"/>
              <a:ext cx="1952606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호텔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리조트 프로모션 컨텐츠 개발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317EA95-03AC-4C56-C7ED-06E467A8C663}"/>
              </a:ext>
            </a:extLst>
          </p:cNvPr>
          <p:cNvSpPr txBox="1"/>
          <p:nvPr/>
        </p:nvSpPr>
        <p:spPr>
          <a:xfrm>
            <a:off x="4692399" y="1405004"/>
            <a:ext cx="208391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OP</a:t>
            </a:r>
          </a:p>
        </p:txBody>
      </p:sp>
      <p:sp>
        <p:nvSpPr>
          <p:cNvPr id="98" name="Rectangle 5134">
            <a:extLst>
              <a:ext uri="{FF2B5EF4-FFF2-40B4-BE49-F238E27FC236}">
                <a16:creationId xmlns:a16="http://schemas.microsoft.com/office/drawing/2014/main" id="{28DCD2C2-6136-ADCF-AF06-EF76707D311D}"/>
              </a:ext>
            </a:extLst>
          </p:cNvPr>
          <p:cNvSpPr>
            <a:spLocks noChangeArrowheads="1"/>
          </p:cNvSpPr>
          <p:nvPr/>
        </p:nvSpPr>
        <p:spPr>
          <a:xfrm>
            <a:off x="4262769" y="2345146"/>
            <a:ext cx="5193651" cy="69642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lIns="108000" tIns="0" rIns="0" bIns="0" anchor="ctr"/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kumimoji="0" lang="ko-KR" altLang="en-US" sz="1200" dirty="0">
              <a:solidFill>
                <a:srgbClr val="0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58" name="그룹 157">
            <a:extLst>
              <a:ext uri="{FF2B5EF4-FFF2-40B4-BE49-F238E27FC236}">
                <a16:creationId xmlns:a16="http://schemas.microsoft.com/office/drawing/2014/main" id="{42FE1A63-A0B7-9362-C27E-D07A6FFC1E8B}"/>
              </a:ext>
            </a:extLst>
          </p:cNvPr>
          <p:cNvGrpSpPr/>
          <p:nvPr/>
        </p:nvGrpSpPr>
        <p:grpSpPr>
          <a:xfrm>
            <a:off x="5336287" y="2401610"/>
            <a:ext cx="4073983" cy="583493"/>
            <a:chOff x="5391591" y="2449235"/>
            <a:chExt cx="3946307" cy="583493"/>
          </a:xfrm>
        </p:grpSpPr>
        <p:sp>
          <p:nvSpPr>
            <p:cNvPr id="99" name="Rectangle 5132">
              <a:extLst>
                <a:ext uri="{FF2B5EF4-FFF2-40B4-BE49-F238E27FC236}">
                  <a16:creationId xmlns:a16="http://schemas.microsoft.com/office/drawing/2014/main" id="{9EF51B99-AD82-413A-7CB3-1DEEF5F1ACD1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91" y="2781903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국가별 관광공사 프로모션 개발 </a:t>
              </a:r>
            </a:p>
          </p:txBody>
        </p:sp>
        <p:sp>
          <p:nvSpPr>
            <p:cNvPr id="100" name="Rectangle 5134">
              <a:extLst>
                <a:ext uri="{FF2B5EF4-FFF2-40B4-BE49-F238E27FC236}">
                  <a16:creationId xmlns:a16="http://schemas.microsoft.com/office/drawing/2014/main" id="{0B2BF9F1-132E-2450-A1DA-DA104C1E8A4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91" y="2449235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 err="1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인바인드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kumimoji="0" lang="ko-KR" altLang="en-US" sz="1000" dirty="0" err="1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아웃바운드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상품 개발</a:t>
              </a:r>
            </a:p>
          </p:txBody>
        </p:sp>
        <p:sp>
          <p:nvSpPr>
            <p:cNvPr id="101" name="Rectangle 5132">
              <a:extLst>
                <a:ext uri="{FF2B5EF4-FFF2-40B4-BE49-F238E27FC236}">
                  <a16:creationId xmlns:a16="http://schemas.microsoft.com/office/drawing/2014/main" id="{029EA250-773E-95B5-031F-65E46C126FBE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508" y="2781903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교육여행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kumimoji="0" lang="ko-KR" altLang="en-US" sz="1000" dirty="0" err="1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힐링여행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상품개발운영</a:t>
              </a:r>
            </a:p>
          </p:txBody>
        </p:sp>
        <p:sp>
          <p:nvSpPr>
            <p:cNvPr id="102" name="Rectangle 5134">
              <a:extLst>
                <a:ext uri="{FF2B5EF4-FFF2-40B4-BE49-F238E27FC236}">
                  <a16:creationId xmlns:a16="http://schemas.microsoft.com/office/drawing/2014/main" id="{ACE3E0C6-1BC7-15EA-39D8-4E93EE9C3B88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508" y="2449235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리조트 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호텔 발굴 및 제휴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8E6E4554-7D70-90B4-4152-B955E788BB0D}"/>
              </a:ext>
            </a:extLst>
          </p:cNvPr>
          <p:cNvSpPr txBox="1"/>
          <p:nvPr/>
        </p:nvSpPr>
        <p:spPr>
          <a:xfrm>
            <a:off x="4517672" y="2508690"/>
            <a:ext cx="557845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hangingPunct="1">
              <a:spcBef>
                <a:spcPct val="10000"/>
              </a:spcBef>
              <a:defRPr/>
            </a:pPr>
            <a:r>
              <a:rPr kumimoji="0" lang="ko-KR" altLang="en-US" sz="12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여행상품</a:t>
            </a:r>
            <a:r>
              <a:rPr kumimoji="0" lang="en-US" altLang="ko-KR" sz="12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kumimoji="0" lang="en-US" altLang="ko-KR" sz="12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kumimoji="0" lang="ko-KR" altLang="en-US" sz="12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개발팀</a:t>
            </a:r>
          </a:p>
        </p:txBody>
      </p:sp>
      <p:sp>
        <p:nvSpPr>
          <p:cNvPr id="92" name="Rectangle 5134">
            <a:extLst>
              <a:ext uri="{FF2B5EF4-FFF2-40B4-BE49-F238E27FC236}">
                <a16:creationId xmlns:a16="http://schemas.microsoft.com/office/drawing/2014/main" id="{511AD4C1-63D8-AAE7-BEE0-87F80C30E50C}"/>
              </a:ext>
            </a:extLst>
          </p:cNvPr>
          <p:cNvSpPr>
            <a:spLocks noChangeArrowheads="1"/>
          </p:cNvSpPr>
          <p:nvPr/>
        </p:nvSpPr>
        <p:spPr>
          <a:xfrm>
            <a:off x="4262769" y="3541165"/>
            <a:ext cx="5193651" cy="69642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lIns="108000" tIns="0" rIns="0" bIns="0" anchor="ctr"/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kumimoji="0" lang="ko-KR" altLang="en-US" sz="1200" dirty="0">
              <a:solidFill>
                <a:srgbClr val="0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BE9BDEBF-85FA-0DB4-198D-F91049071FAC}"/>
              </a:ext>
            </a:extLst>
          </p:cNvPr>
          <p:cNvGrpSpPr/>
          <p:nvPr/>
        </p:nvGrpSpPr>
        <p:grpSpPr>
          <a:xfrm>
            <a:off x="5336287" y="3597629"/>
            <a:ext cx="4073983" cy="583493"/>
            <a:chOff x="5391591" y="3645254"/>
            <a:chExt cx="3946307" cy="583493"/>
          </a:xfrm>
        </p:grpSpPr>
        <p:sp>
          <p:nvSpPr>
            <p:cNvPr id="93" name="Rectangle 5132">
              <a:extLst>
                <a:ext uri="{FF2B5EF4-FFF2-40B4-BE49-F238E27FC236}">
                  <a16:creationId xmlns:a16="http://schemas.microsoft.com/office/drawing/2014/main" id="{B45357E0-F76E-E8C7-720A-5D0C72B9DF2D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91" y="3977922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 교육</a:t>
              </a:r>
              <a:r>
                <a:rPr kumimoji="0" lang="en-US" altLang="ko-KR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힐링 체험상품 운영</a:t>
              </a:r>
            </a:p>
          </p:txBody>
        </p:sp>
        <p:sp>
          <p:nvSpPr>
            <p:cNvPr id="94" name="Rectangle 5134">
              <a:extLst>
                <a:ext uri="{FF2B5EF4-FFF2-40B4-BE49-F238E27FC236}">
                  <a16:creationId xmlns:a16="http://schemas.microsoft.com/office/drawing/2014/main" id="{CD598A58-0C64-E1B5-969E-CA39794D2C52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91" y="3645254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 smtClean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 의료관광 상품개발 운영</a:t>
              </a:r>
              <a:endParaRPr kumimoji="0" lang="ko-KR" altLang="en-US" sz="1000" dirty="0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95" name="Rectangle 5132">
              <a:extLst>
                <a:ext uri="{FF2B5EF4-FFF2-40B4-BE49-F238E27FC236}">
                  <a16:creationId xmlns:a16="http://schemas.microsoft.com/office/drawing/2014/main" id="{BD86E29A-6E44-4791-3FD7-86BD60DBD288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508" y="3977922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외국인 </a:t>
              </a:r>
              <a:r>
                <a:rPr kumimoji="0" lang="ko-KR" altLang="en-US" sz="1000" dirty="0" err="1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인바운드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상품 공동 개발</a:t>
              </a:r>
            </a:p>
          </p:txBody>
        </p:sp>
        <p:sp>
          <p:nvSpPr>
            <p:cNvPr id="96" name="Rectangle 5134">
              <a:extLst>
                <a:ext uri="{FF2B5EF4-FFF2-40B4-BE49-F238E27FC236}">
                  <a16:creationId xmlns:a16="http://schemas.microsoft.com/office/drawing/2014/main" id="{3317E440-BDE6-4572-7401-672A5EDA66E9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508" y="3645254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한국관광공사 프로모션 상품 진행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8C57647-EBDE-9F4E-4596-DF3D3C74514D}"/>
              </a:ext>
            </a:extLst>
          </p:cNvPr>
          <p:cNvSpPr txBox="1"/>
          <p:nvPr/>
        </p:nvSpPr>
        <p:spPr>
          <a:xfrm>
            <a:off x="4447941" y="3797042"/>
            <a:ext cx="697307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hangingPunct="1">
              <a:spcBef>
                <a:spcPct val="10000"/>
              </a:spcBef>
              <a:defRPr/>
            </a:pPr>
            <a:r>
              <a:rPr kumimoji="0" lang="ko-KR" altLang="en-US" sz="1200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인바운드팀</a:t>
            </a:r>
            <a:endParaRPr kumimoji="0" lang="ko-KR" altLang="en-US" sz="1200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7" name="Rectangle 5134">
            <a:extLst>
              <a:ext uri="{FF2B5EF4-FFF2-40B4-BE49-F238E27FC236}">
                <a16:creationId xmlns:a16="http://schemas.microsoft.com/office/drawing/2014/main" id="{09082199-30FF-6C85-CF72-0B5F546B8573}"/>
              </a:ext>
            </a:extLst>
          </p:cNvPr>
          <p:cNvSpPr>
            <a:spLocks noChangeArrowheads="1"/>
          </p:cNvSpPr>
          <p:nvPr/>
        </p:nvSpPr>
        <p:spPr>
          <a:xfrm>
            <a:off x="4262769" y="4737183"/>
            <a:ext cx="5193651" cy="696420"/>
          </a:xfrm>
          <a:prstGeom prst="roundRect">
            <a:avLst>
              <a:gd name="adj" fmla="val 0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lIns="108000" tIns="0" rIns="0" bIns="0" anchor="ctr"/>
          <a:lstStyle>
            <a:lvl1pPr>
              <a:defRPr kumimoji="1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kumimoji="0" lang="ko-KR" altLang="en-US" sz="1200" dirty="0">
              <a:solidFill>
                <a:srgbClr val="0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B9610BBF-0745-69E1-0CD9-ECAD60C46C01}"/>
              </a:ext>
            </a:extLst>
          </p:cNvPr>
          <p:cNvGrpSpPr/>
          <p:nvPr/>
        </p:nvGrpSpPr>
        <p:grpSpPr>
          <a:xfrm>
            <a:off x="5336287" y="4793647"/>
            <a:ext cx="4073983" cy="583493"/>
            <a:chOff x="5391591" y="4841272"/>
            <a:chExt cx="3946307" cy="583493"/>
          </a:xfrm>
        </p:grpSpPr>
        <p:sp>
          <p:nvSpPr>
            <p:cNvPr id="88" name="Rectangle 5132">
              <a:extLst>
                <a:ext uri="{FF2B5EF4-FFF2-40B4-BE49-F238E27FC236}">
                  <a16:creationId xmlns:a16="http://schemas.microsoft.com/office/drawing/2014/main" id="{72B8EC6D-BB7B-8409-493F-A1C48660C3CA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91" y="5173940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해외 신규상품 공동 개발</a:t>
              </a:r>
            </a:p>
          </p:txBody>
        </p:sp>
        <p:sp>
          <p:nvSpPr>
            <p:cNvPr id="89" name="Rectangle 5134">
              <a:extLst>
                <a:ext uri="{FF2B5EF4-FFF2-40B4-BE49-F238E27FC236}">
                  <a16:creationId xmlns:a16="http://schemas.microsoft.com/office/drawing/2014/main" id="{D9403178-383C-33CA-ED44-E8124DC73E1E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5391591" y="4841272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 err="1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국외여행인솔자</a:t>
              </a: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인력 풀 관리</a:t>
              </a:r>
            </a:p>
          </p:txBody>
        </p:sp>
        <p:sp>
          <p:nvSpPr>
            <p:cNvPr id="90" name="Rectangle 5134">
              <a:extLst>
                <a:ext uri="{FF2B5EF4-FFF2-40B4-BE49-F238E27FC236}">
                  <a16:creationId xmlns:a16="http://schemas.microsoft.com/office/drawing/2014/main" id="{1843CBB9-7783-3A56-9296-B3A67CDDA454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7385508" y="4841272"/>
              <a:ext cx="1952390" cy="25082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/>
                  <a:ea typeface="굴림"/>
                </a:defRPr>
              </a:lvl9pPr>
            </a:lstStyle>
            <a:p>
              <a:pPr algn="ctr" eaLnBrk="1" hangingPunct="1">
                <a:spcBef>
                  <a:spcPct val="10000"/>
                </a:spcBef>
              </a:pPr>
              <a:r>
                <a:rPr kumimoji="0" lang="ko-KR" altLang="en-US" sz="1000" dirty="0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국외 </a:t>
              </a:r>
              <a:r>
                <a:rPr kumimoji="0" lang="ko-KR" altLang="en-US" sz="1000" dirty="0" err="1">
                  <a:solidFill>
                    <a:srgbClr val="00000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여행인솔진행</a:t>
              </a:r>
              <a:endParaRPr kumimoji="0" lang="ko-KR" altLang="en-US" sz="1000" dirty="0">
                <a:solidFill>
                  <a:srgbClr val="0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8846EF-C8F7-8876-F145-0FE1D3182093}"/>
              </a:ext>
            </a:extLst>
          </p:cNvPr>
          <p:cNvSpPr txBox="1"/>
          <p:nvPr/>
        </p:nvSpPr>
        <p:spPr>
          <a:xfrm>
            <a:off x="4378210" y="4993060"/>
            <a:ext cx="836769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eaLnBrk="1" hangingPunct="1">
              <a:spcBef>
                <a:spcPct val="10000"/>
              </a:spcBef>
              <a:defRPr/>
            </a:pPr>
            <a:r>
              <a:rPr kumimoji="0" lang="ko-KR" altLang="en-US" sz="1200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아웃바운드팀</a:t>
            </a:r>
            <a:endParaRPr kumimoji="0" lang="ko-KR" altLang="en-US" sz="1200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83" name="연결선: 꺾임 82">
            <a:extLst>
              <a:ext uri="{FF2B5EF4-FFF2-40B4-BE49-F238E27FC236}">
                <a16:creationId xmlns:a16="http://schemas.microsoft.com/office/drawing/2014/main" id="{DD2CC96D-47F1-6322-1E88-30FB409DC74E}"/>
              </a:ext>
            </a:extLst>
          </p:cNvPr>
          <p:cNvCxnSpPr>
            <a:cxnSpLocks/>
            <a:stCxn id="104" idx="1"/>
            <a:endCxn id="87" idx="1"/>
          </p:cNvCxnSpPr>
          <p:nvPr/>
        </p:nvCxnSpPr>
        <p:spPr>
          <a:xfrm rot="10800000" flipV="1">
            <a:off x="4262769" y="1497337"/>
            <a:ext cx="12700" cy="3588056"/>
          </a:xfrm>
          <a:prstGeom prst="bentConnector3">
            <a:avLst>
              <a:gd name="adj1" fmla="val 1800000"/>
            </a:avLst>
          </a:prstGeom>
          <a:ln w="12700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id="{3D8C90C7-94E2-56FA-9D8A-1D6E925E5627}"/>
              </a:ext>
            </a:extLst>
          </p:cNvPr>
          <p:cNvCxnSpPr>
            <a:cxnSpLocks/>
            <a:endCxn id="98" idx="1"/>
          </p:cNvCxnSpPr>
          <p:nvPr/>
        </p:nvCxnSpPr>
        <p:spPr>
          <a:xfrm>
            <a:off x="4046745" y="2693356"/>
            <a:ext cx="21602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>
            <a:extLst>
              <a:ext uri="{FF2B5EF4-FFF2-40B4-BE49-F238E27FC236}">
                <a16:creationId xmlns:a16="http://schemas.microsoft.com/office/drawing/2014/main" id="{60E8C87D-DFE1-2288-DAB4-207CA10DCE20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4046745" y="3889375"/>
            <a:ext cx="21602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28BD4F77-2AE3-D22F-247C-5E21ED23F18C}"/>
              </a:ext>
            </a:extLst>
          </p:cNvPr>
          <p:cNvSpPr txBox="1"/>
          <p:nvPr/>
        </p:nvSpPr>
        <p:spPr>
          <a:xfrm>
            <a:off x="2161637" y="2052829"/>
            <a:ext cx="1109279" cy="21544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1024756" eaLnBrk="1" hangingPunct="1">
              <a:defRPr/>
            </a:pPr>
            <a:r>
              <a:rPr lang="en-US" altLang="ko-KR" sz="1400" dirty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HR </a:t>
            </a:r>
            <a:r>
              <a:rPr lang="ko-KR" altLang="en-US" sz="1400" dirty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교육사업팀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D6FB685-18FE-868A-B959-FB262E149662}"/>
              </a:ext>
            </a:extLst>
          </p:cNvPr>
          <p:cNvSpPr txBox="1"/>
          <p:nvPr/>
        </p:nvSpPr>
        <p:spPr>
          <a:xfrm>
            <a:off x="2039810" y="4645117"/>
            <a:ext cx="1561326" cy="21544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1024756" eaLnBrk="1" hangingPunct="1">
              <a:defRPr/>
            </a:pPr>
            <a:r>
              <a:rPr lang="ko-KR" altLang="en-US" sz="1400" dirty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부설 </a:t>
            </a:r>
            <a:r>
              <a:rPr lang="ko-KR" altLang="en-US" sz="1400" dirty="0" smtClean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컨텐츠 </a:t>
            </a:r>
            <a:r>
              <a:rPr lang="ko-KR" altLang="en-US" sz="1400" dirty="0" err="1" smtClean="0">
                <a:ln>
                  <a:solidFill>
                    <a:srgbClr val="0B6F68">
                      <a:alpha val="0"/>
                    </a:srgbClr>
                  </a:solidFill>
                </a:ln>
                <a:solidFill>
                  <a:srgbClr val="FFFFF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큐레이터</a:t>
            </a:r>
            <a:endParaRPr lang="ko-KR" altLang="en-US" sz="1400" dirty="0">
              <a:ln>
                <a:solidFill>
                  <a:srgbClr val="0B6F68">
                    <a:alpha val="0"/>
                  </a:srgbClr>
                </a:solidFill>
              </a:ln>
              <a:solidFill>
                <a:srgbClr val="FFFFFF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0" name="AutoShape 200">
            <a:extLst>
              <a:ext uri="{FF2B5EF4-FFF2-40B4-BE49-F238E27FC236}">
                <a16:creationId xmlns:a16="http://schemas.microsoft.com/office/drawing/2014/main" id="{DAB01483-BA6A-8FE7-3B9C-23AD6113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38" y="2993394"/>
            <a:ext cx="594770" cy="595943"/>
          </a:xfrm>
          <a:prstGeom prst="ellipse">
            <a:avLst/>
          </a:prstGeom>
          <a:solidFill>
            <a:srgbClr val="FFFFFF"/>
          </a:solidFill>
          <a:ln w="38100" algn="ctr">
            <a:solidFill>
              <a:srgbClr val="00147B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22" name="그래픽 121">
            <a:extLst>
              <a:ext uri="{FF2B5EF4-FFF2-40B4-BE49-F238E27FC236}">
                <a16:creationId xmlns:a16="http://schemas.microsoft.com/office/drawing/2014/main" id="{213B0234-80A7-5CF9-AC4D-FAC8E31E5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137" y="3085910"/>
            <a:ext cx="373135" cy="377577"/>
          </a:xfrm>
          <a:prstGeom prst="rect">
            <a:avLst/>
          </a:prstGeom>
        </p:spPr>
      </p:pic>
      <p:sp>
        <p:nvSpPr>
          <p:cNvPr id="123" name="자유형: 도형 122">
            <a:extLst>
              <a:ext uri="{FF2B5EF4-FFF2-40B4-BE49-F238E27FC236}">
                <a16:creationId xmlns:a16="http://schemas.microsoft.com/office/drawing/2014/main" id="{8FF7E6F9-D979-EDA4-FA84-F91BF9351F08}"/>
              </a:ext>
            </a:extLst>
          </p:cNvPr>
          <p:cNvSpPr/>
          <p:nvPr/>
        </p:nvSpPr>
        <p:spPr>
          <a:xfrm>
            <a:off x="641781" y="3386708"/>
            <a:ext cx="414337" cy="202406"/>
          </a:xfrm>
          <a:custGeom>
            <a:avLst/>
            <a:gdLst>
              <a:gd name="connsiteX0" fmla="*/ 0 w 414337"/>
              <a:gd name="connsiteY0" fmla="*/ 76200 h 202406"/>
              <a:gd name="connsiteX1" fmla="*/ 116681 w 414337"/>
              <a:gd name="connsiteY1" fmla="*/ 195262 h 202406"/>
              <a:gd name="connsiteX2" fmla="*/ 221456 w 414337"/>
              <a:gd name="connsiteY2" fmla="*/ 202406 h 202406"/>
              <a:gd name="connsiteX3" fmla="*/ 297656 w 414337"/>
              <a:gd name="connsiteY3" fmla="*/ 164306 h 202406"/>
              <a:gd name="connsiteX4" fmla="*/ 359568 w 414337"/>
              <a:gd name="connsiteY4" fmla="*/ 135731 h 202406"/>
              <a:gd name="connsiteX5" fmla="*/ 414337 w 414337"/>
              <a:gd name="connsiteY5" fmla="*/ 80962 h 202406"/>
              <a:gd name="connsiteX6" fmla="*/ 335756 w 414337"/>
              <a:gd name="connsiteY6" fmla="*/ 4762 h 202406"/>
              <a:gd name="connsiteX7" fmla="*/ 69056 w 414337"/>
              <a:gd name="connsiteY7" fmla="*/ 0 h 202406"/>
              <a:gd name="connsiteX8" fmla="*/ 0 w 414337"/>
              <a:gd name="connsiteY8" fmla="*/ 76200 h 20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337" h="202406">
                <a:moveTo>
                  <a:pt x="0" y="76200"/>
                </a:moveTo>
                <a:lnTo>
                  <a:pt x="116681" y="195262"/>
                </a:lnTo>
                <a:lnTo>
                  <a:pt x="221456" y="202406"/>
                </a:lnTo>
                <a:lnTo>
                  <a:pt x="297656" y="164306"/>
                </a:lnTo>
                <a:lnTo>
                  <a:pt x="359568" y="135731"/>
                </a:lnTo>
                <a:lnTo>
                  <a:pt x="414337" y="80962"/>
                </a:lnTo>
                <a:lnTo>
                  <a:pt x="335756" y="4762"/>
                </a:lnTo>
                <a:lnTo>
                  <a:pt x="69056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001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72" y="2826983"/>
            <a:ext cx="900713" cy="3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4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그림 99">
            <a:extLst>
              <a:ext uri="{FF2B5EF4-FFF2-40B4-BE49-F238E27FC236}">
                <a16:creationId xmlns:a16="http://schemas.microsoft.com/office/drawing/2014/main" id="{8F38E320-CE67-3355-52AE-CEBAA5EE2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3100" y="1451215"/>
            <a:ext cx="3614750" cy="2409833"/>
          </a:xfrm>
          <a:prstGeom prst="rect">
            <a:avLst/>
          </a:prstGeom>
        </p:spPr>
      </p:pic>
      <p:sp>
        <p:nvSpPr>
          <p:cNvPr id="56" name="원호 55">
            <a:extLst>
              <a:ext uri="{FF2B5EF4-FFF2-40B4-BE49-F238E27FC236}">
                <a16:creationId xmlns:a16="http://schemas.microsoft.com/office/drawing/2014/main" id="{7B229019-EE57-B55B-1A4A-8668B379F466}"/>
              </a:ext>
            </a:extLst>
          </p:cNvPr>
          <p:cNvSpPr/>
          <p:nvPr/>
        </p:nvSpPr>
        <p:spPr>
          <a:xfrm>
            <a:off x="-979214" y="2434048"/>
            <a:ext cx="2844316" cy="2925743"/>
          </a:xfrm>
          <a:prstGeom prst="arc">
            <a:avLst>
              <a:gd name="adj1" fmla="val 16208890"/>
              <a:gd name="adj2" fmla="val 5367460"/>
            </a:avLst>
          </a:prstGeom>
          <a:solidFill>
            <a:srgbClr val="FFFFFF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102592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수익창출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056B64B-A6EA-9388-885B-842A4041F372}"/>
              </a:ext>
            </a:extLst>
          </p:cNvPr>
          <p:cNvSpPr/>
          <p:nvPr/>
        </p:nvSpPr>
        <p:spPr>
          <a:xfrm>
            <a:off x="457200" y="1143551"/>
            <a:ext cx="9010650" cy="360000"/>
          </a:xfrm>
          <a:prstGeom prst="rect">
            <a:avLst/>
          </a:prstGeom>
          <a:solidFill>
            <a:srgbClr val="0014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37528-89B5-8D4A-50C3-98773FC5452A}"/>
              </a:ext>
            </a:extLst>
          </p:cNvPr>
          <p:cNvSpPr txBox="1"/>
          <p:nvPr/>
        </p:nvSpPr>
        <p:spPr>
          <a:xfrm>
            <a:off x="844718" y="1169663"/>
            <a:ext cx="1766509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eaLnBrk="1" hangingPunct="1"/>
            <a:r>
              <a:rPr lang="ko-KR" alt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수익 극대화 전략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B2BA66E8-B926-E4B0-F27D-0B02825DD8CF}"/>
              </a:ext>
            </a:extLst>
          </p:cNvPr>
          <p:cNvGrpSpPr/>
          <p:nvPr/>
        </p:nvGrpSpPr>
        <p:grpSpPr>
          <a:xfrm>
            <a:off x="432348" y="1244351"/>
            <a:ext cx="291751" cy="158400"/>
            <a:chOff x="425998" y="1246638"/>
            <a:chExt cx="291751" cy="158400"/>
          </a:xfrm>
        </p:grpSpPr>
        <p:sp>
          <p:nvSpPr>
            <p:cNvPr id="36" name="직각 삼각형 35">
              <a:extLst>
                <a:ext uri="{FF2B5EF4-FFF2-40B4-BE49-F238E27FC236}">
                  <a16:creationId xmlns:a16="http://schemas.microsoft.com/office/drawing/2014/main" id="{6B4A862A-6898-A0CE-6340-15B1660D6EC1}"/>
                </a:ext>
              </a:extLst>
            </p:cNvPr>
            <p:cNvSpPr/>
            <p:nvPr/>
          </p:nvSpPr>
          <p:spPr>
            <a:xfrm rot="13500000">
              <a:off x="425998" y="1246638"/>
              <a:ext cx="158400" cy="1584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7" name="직각 삼각형 36">
              <a:extLst>
                <a:ext uri="{FF2B5EF4-FFF2-40B4-BE49-F238E27FC236}">
                  <a16:creationId xmlns:a16="http://schemas.microsoft.com/office/drawing/2014/main" id="{B891AC64-0A6B-7414-8B01-4B58544F1501}"/>
                </a:ext>
              </a:extLst>
            </p:cNvPr>
            <p:cNvSpPr/>
            <p:nvPr/>
          </p:nvSpPr>
          <p:spPr>
            <a:xfrm rot="13500000">
              <a:off x="492673" y="1246638"/>
              <a:ext cx="158400" cy="158400"/>
            </a:xfrm>
            <a:prstGeom prst="rtTriangl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8" name="직각 삼각형 37">
              <a:extLst>
                <a:ext uri="{FF2B5EF4-FFF2-40B4-BE49-F238E27FC236}">
                  <a16:creationId xmlns:a16="http://schemas.microsoft.com/office/drawing/2014/main" id="{6C2945AA-2A86-A42F-D94C-185D148D6358}"/>
                </a:ext>
              </a:extLst>
            </p:cNvPr>
            <p:cNvSpPr/>
            <p:nvPr/>
          </p:nvSpPr>
          <p:spPr>
            <a:xfrm rot="13500000">
              <a:off x="559349" y="1246638"/>
              <a:ext cx="158400" cy="158400"/>
            </a:xfrm>
            <a:prstGeom prst="rtTriangl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52" name="원호 51">
            <a:extLst>
              <a:ext uri="{FF2B5EF4-FFF2-40B4-BE49-F238E27FC236}">
                <a16:creationId xmlns:a16="http://schemas.microsoft.com/office/drawing/2014/main" id="{F45BF496-EF87-A42E-6EB5-4F1E6051EDE0}"/>
              </a:ext>
            </a:extLst>
          </p:cNvPr>
          <p:cNvSpPr/>
          <p:nvPr/>
        </p:nvSpPr>
        <p:spPr>
          <a:xfrm>
            <a:off x="-919906" y="2617480"/>
            <a:ext cx="2700300" cy="2700300"/>
          </a:xfrm>
          <a:prstGeom prst="arc">
            <a:avLst>
              <a:gd name="adj1" fmla="val 16241528"/>
              <a:gd name="adj2" fmla="val 5363228"/>
            </a:avLst>
          </a:prstGeom>
          <a:solidFill>
            <a:srgbClr val="F8F8F8"/>
          </a:solidFill>
          <a:ln w="12700">
            <a:solidFill>
              <a:srgbClr val="0014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2BABD360-9621-C335-BE5C-AA77FB064925}"/>
              </a:ext>
            </a:extLst>
          </p:cNvPr>
          <p:cNvSpPr/>
          <p:nvPr/>
        </p:nvSpPr>
        <p:spPr>
          <a:xfrm>
            <a:off x="1114649" y="5039095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65EFA74B-4E94-CEF6-C81E-C28FB74097CF}"/>
              </a:ext>
            </a:extLst>
          </p:cNvPr>
          <p:cNvSpPr/>
          <p:nvPr/>
        </p:nvSpPr>
        <p:spPr>
          <a:xfrm>
            <a:off x="1722463" y="3909699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64" name="Rectangle 14">
            <a:extLst>
              <a:ext uri="{FF2B5EF4-FFF2-40B4-BE49-F238E27FC236}">
                <a16:creationId xmlns:a16="http://schemas.microsoft.com/office/drawing/2014/main" id="{F9E43F9C-9CF2-3D3E-0A01-DA3688F1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159" y="2528900"/>
            <a:ext cx="743793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eaLnBrk="1" fontAlgn="ctr" hangingPunct="1">
              <a:buClr>
                <a:srgbClr val="5F5F5F"/>
              </a:buClr>
              <a:defRPr/>
            </a:pP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영업전략</a:t>
            </a:r>
          </a:p>
        </p:txBody>
      </p:sp>
      <p:sp>
        <p:nvSpPr>
          <p:cNvPr id="65" name="Rectangle 14">
            <a:extLst>
              <a:ext uri="{FF2B5EF4-FFF2-40B4-BE49-F238E27FC236}">
                <a16:creationId xmlns:a16="http://schemas.microsoft.com/office/drawing/2014/main" id="{F7BF2E3D-C88B-0905-45CD-D5EB83AC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685" y="3753036"/>
            <a:ext cx="929742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eaLnBrk="1" fontAlgn="ctr" hangingPunct="1">
              <a:buClr>
                <a:srgbClr val="5F5F5F"/>
              </a:buClr>
              <a:defRPr/>
            </a:pP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사업경쟁력</a:t>
            </a:r>
            <a: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강화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92B93E09-0681-3D8E-15E1-8958B76F73BA}"/>
              </a:ext>
            </a:extLst>
          </p:cNvPr>
          <p:cNvSpPr/>
          <p:nvPr/>
        </p:nvSpPr>
        <p:spPr bwMode="auto">
          <a:xfrm>
            <a:off x="2363949" y="1824071"/>
            <a:ext cx="3994683" cy="12105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t">
            <a:spAutoFit/>
          </a:bodyPr>
          <a:lstStyle/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시장환경분석을 통한 타깃 영업 계획 수립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(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프리미엄 교육여행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,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힐링테마여행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, 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전문가 프로모션 여행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굴림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고객 분석을 기반한 영업활동 계획 수립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㈜유엔씨의  충성도 높은 기관들에게 여행사업 홍보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기존의 홍보방식을 벗어난 체계적이고 효율적인 영업전략 필요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미디어 홍보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SNS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홍보로 보완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67CA9F17-6FE3-0526-1665-2D4C55D9AF42}"/>
              </a:ext>
            </a:extLst>
          </p:cNvPr>
          <p:cNvSpPr/>
          <p:nvPr/>
        </p:nvSpPr>
        <p:spPr bwMode="auto">
          <a:xfrm>
            <a:off x="3068092" y="3409950"/>
            <a:ext cx="4807406" cy="102592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t">
            <a:spAutoFit/>
          </a:bodyPr>
          <a:lstStyle/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기존 우량고객 관리 및 신규 고객 창출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홍보메일발송 및 소식지를 통한 사후관리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상품의 다양성 보다는 전문성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, 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희소성을 바탕으로 상품구성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지구촌 교육 여행의 차별화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자유 여행 형태의 상품에 교육여행을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옵션화하여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차별화 함으로 경쟁력 강화</a:t>
            </a:r>
          </a:p>
        </p:txBody>
      </p:sp>
      <p:sp>
        <p:nvSpPr>
          <p:cNvPr id="70" name="Rectangle 14">
            <a:extLst>
              <a:ext uri="{FF2B5EF4-FFF2-40B4-BE49-F238E27FC236}">
                <a16:creationId xmlns:a16="http://schemas.microsoft.com/office/drawing/2014/main" id="{8F1AB64B-DD23-E556-9A42-7DAB7EA72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23" y="5265204"/>
            <a:ext cx="1166986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eaLnBrk="1" fontAlgn="ctr" hangingPunct="1">
              <a:buClr>
                <a:srgbClr val="5F5F5F"/>
              </a:buClr>
              <a:defRPr/>
            </a:pP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수익 극대화를</a:t>
            </a:r>
            <a: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위한 방안 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C6909823-3A7C-03DC-A3A1-2AFD21EDDC84}"/>
              </a:ext>
            </a:extLst>
          </p:cNvPr>
          <p:cNvSpPr/>
          <p:nvPr/>
        </p:nvSpPr>
        <p:spPr bwMode="auto">
          <a:xfrm>
            <a:off x="2373474" y="4802485"/>
            <a:ext cx="7041992" cy="149784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t">
            <a:spAutoFit/>
          </a:bodyPr>
          <a:lstStyle/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비수기 고객층 분석을 통한 상품기획이 매우 중요 함으로 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B2C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모객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상품 구성 및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홍보판촉을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통해 시장 돌파모색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매니아층을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겨냥한 특화 상품 개발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커피여행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해외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트레킹여행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마라톤여행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싸이클여행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승마체험여행등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충성도 높은 고객사들의 국내외 여행상품 판촉을 통해 영업이익의 극대화 실현 함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중장기 고객사 유치 계획수립 및 유관기관 연계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사업군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구상 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전문가와 함께 떠나는 체험여행 컨텐츠 개발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각분야 전문가와 함께 만들어가는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메니아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_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커피여행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등반여행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운동여행등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200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F17CE9A6-04FF-EB8B-EBB9-8D5ECCF8FF65}"/>
              </a:ext>
            </a:extLst>
          </p:cNvPr>
          <p:cNvCxnSpPr>
            <a:cxnSpLocks/>
          </p:cNvCxnSpPr>
          <p:nvPr/>
        </p:nvCxnSpPr>
        <p:spPr>
          <a:xfrm>
            <a:off x="1712640" y="3140968"/>
            <a:ext cx="464451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4E81440B-197C-634E-1513-B37EDBC5A4A8}"/>
              </a:ext>
            </a:extLst>
          </p:cNvPr>
          <p:cNvCxnSpPr/>
          <p:nvPr/>
        </p:nvCxnSpPr>
        <p:spPr>
          <a:xfrm>
            <a:off x="1712640" y="4689140"/>
            <a:ext cx="770485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34" descr="C:\Users\son\Desktop\Untitled-1.emf">
            <a:extLst>
              <a:ext uri="{FF2B5EF4-FFF2-40B4-BE49-F238E27FC236}">
                <a16:creationId xmlns:a16="http://schemas.microsoft.com/office/drawing/2014/main" id="{03047D2D-3C0D-E513-5282-A82E343A7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93" y="3933056"/>
            <a:ext cx="542306" cy="88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타원 52">
            <a:extLst>
              <a:ext uri="{FF2B5EF4-FFF2-40B4-BE49-F238E27FC236}">
                <a16:creationId xmlns:a16="http://schemas.microsoft.com/office/drawing/2014/main" id="{027F93C9-B898-5F42-82EF-8BC3E6616D42}"/>
              </a:ext>
            </a:extLst>
          </p:cNvPr>
          <p:cNvSpPr/>
          <p:nvPr/>
        </p:nvSpPr>
        <p:spPr>
          <a:xfrm>
            <a:off x="1114649" y="2792465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8" y="3511059"/>
            <a:ext cx="900713" cy="3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그림 78">
            <a:extLst>
              <a:ext uri="{FF2B5EF4-FFF2-40B4-BE49-F238E27FC236}">
                <a16:creationId xmlns:a16="http://schemas.microsoft.com/office/drawing/2014/main" id="{A6826727-7324-0CE8-C7D4-B7133B5B7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3070" y="1451214"/>
            <a:ext cx="3884780" cy="2589853"/>
          </a:xfrm>
          <a:prstGeom prst="rect">
            <a:avLst/>
          </a:prstGeom>
        </p:spPr>
      </p:pic>
      <p:sp>
        <p:nvSpPr>
          <p:cNvPr id="56" name="원호 55">
            <a:extLst>
              <a:ext uri="{FF2B5EF4-FFF2-40B4-BE49-F238E27FC236}">
                <a16:creationId xmlns:a16="http://schemas.microsoft.com/office/drawing/2014/main" id="{7B229019-EE57-B55B-1A4A-8668B379F466}"/>
              </a:ext>
            </a:extLst>
          </p:cNvPr>
          <p:cNvSpPr/>
          <p:nvPr/>
        </p:nvSpPr>
        <p:spPr>
          <a:xfrm>
            <a:off x="-979214" y="2434048"/>
            <a:ext cx="2844316" cy="2925743"/>
          </a:xfrm>
          <a:prstGeom prst="arc">
            <a:avLst>
              <a:gd name="adj1" fmla="val 16208890"/>
              <a:gd name="adj2" fmla="val 5367460"/>
            </a:avLst>
          </a:prstGeom>
          <a:solidFill>
            <a:srgbClr val="FFFFFF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102592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상품전략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056B64B-A6EA-9388-885B-842A4041F372}"/>
              </a:ext>
            </a:extLst>
          </p:cNvPr>
          <p:cNvSpPr/>
          <p:nvPr/>
        </p:nvSpPr>
        <p:spPr>
          <a:xfrm>
            <a:off x="457200" y="1143551"/>
            <a:ext cx="9010650" cy="360000"/>
          </a:xfrm>
          <a:prstGeom prst="rect">
            <a:avLst/>
          </a:prstGeom>
          <a:solidFill>
            <a:srgbClr val="0014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37528-89B5-8D4A-50C3-98773FC5452A}"/>
              </a:ext>
            </a:extLst>
          </p:cNvPr>
          <p:cNvSpPr txBox="1"/>
          <p:nvPr/>
        </p:nvSpPr>
        <p:spPr>
          <a:xfrm>
            <a:off x="844718" y="1169663"/>
            <a:ext cx="1532471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eaLnBrk="1" hangingPunct="1"/>
            <a:r>
              <a:rPr lang="ko-KR" alt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신규 상품 전략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B2BA66E8-B926-E4B0-F27D-0B02825DD8CF}"/>
              </a:ext>
            </a:extLst>
          </p:cNvPr>
          <p:cNvGrpSpPr/>
          <p:nvPr/>
        </p:nvGrpSpPr>
        <p:grpSpPr>
          <a:xfrm>
            <a:off x="432348" y="1244351"/>
            <a:ext cx="291751" cy="158400"/>
            <a:chOff x="425998" y="1246638"/>
            <a:chExt cx="291751" cy="158400"/>
          </a:xfrm>
        </p:grpSpPr>
        <p:sp>
          <p:nvSpPr>
            <p:cNvPr id="36" name="직각 삼각형 35">
              <a:extLst>
                <a:ext uri="{FF2B5EF4-FFF2-40B4-BE49-F238E27FC236}">
                  <a16:creationId xmlns:a16="http://schemas.microsoft.com/office/drawing/2014/main" id="{6B4A862A-6898-A0CE-6340-15B1660D6EC1}"/>
                </a:ext>
              </a:extLst>
            </p:cNvPr>
            <p:cNvSpPr/>
            <p:nvPr/>
          </p:nvSpPr>
          <p:spPr>
            <a:xfrm rot="13500000">
              <a:off x="425998" y="1246638"/>
              <a:ext cx="158400" cy="15840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7" name="직각 삼각형 36">
              <a:extLst>
                <a:ext uri="{FF2B5EF4-FFF2-40B4-BE49-F238E27FC236}">
                  <a16:creationId xmlns:a16="http://schemas.microsoft.com/office/drawing/2014/main" id="{B891AC64-0A6B-7414-8B01-4B58544F1501}"/>
                </a:ext>
              </a:extLst>
            </p:cNvPr>
            <p:cNvSpPr/>
            <p:nvPr/>
          </p:nvSpPr>
          <p:spPr>
            <a:xfrm rot="13500000">
              <a:off x="492673" y="1246638"/>
              <a:ext cx="158400" cy="158400"/>
            </a:xfrm>
            <a:prstGeom prst="rtTriangl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8" name="직각 삼각형 37">
              <a:extLst>
                <a:ext uri="{FF2B5EF4-FFF2-40B4-BE49-F238E27FC236}">
                  <a16:creationId xmlns:a16="http://schemas.microsoft.com/office/drawing/2014/main" id="{6C2945AA-2A86-A42F-D94C-185D148D6358}"/>
                </a:ext>
              </a:extLst>
            </p:cNvPr>
            <p:cNvSpPr/>
            <p:nvPr/>
          </p:nvSpPr>
          <p:spPr>
            <a:xfrm rot="13500000">
              <a:off x="559349" y="1246638"/>
              <a:ext cx="158400" cy="158400"/>
            </a:xfrm>
            <a:prstGeom prst="rtTriangle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52" name="원호 51">
            <a:extLst>
              <a:ext uri="{FF2B5EF4-FFF2-40B4-BE49-F238E27FC236}">
                <a16:creationId xmlns:a16="http://schemas.microsoft.com/office/drawing/2014/main" id="{F45BF496-EF87-A42E-6EB5-4F1E6051EDE0}"/>
              </a:ext>
            </a:extLst>
          </p:cNvPr>
          <p:cNvSpPr/>
          <p:nvPr/>
        </p:nvSpPr>
        <p:spPr>
          <a:xfrm>
            <a:off x="-919906" y="2617480"/>
            <a:ext cx="2700300" cy="2700300"/>
          </a:xfrm>
          <a:prstGeom prst="arc">
            <a:avLst>
              <a:gd name="adj1" fmla="val 16241528"/>
              <a:gd name="adj2" fmla="val 5363228"/>
            </a:avLst>
          </a:prstGeom>
          <a:solidFill>
            <a:srgbClr val="F8F8F8"/>
          </a:solidFill>
          <a:ln w="12700">
            <a:solidFill>
              <a:srgbClr val="0014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2BABD360-9621-C335-BE5C-AA77FB064925}"/>
              </a:ext>
            </a:extLst>
          </p:cNvPr>
          <p:cNvSpPr/>
          <p:nvPr/>
        </p:nvSpPr>
        <p:spPr>
          <a:xfrm>
            <a:off x="1114649" y="5039095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65EFA74B-4E94-CEF6-C81E-C28FB74097CF}"/>
              </a:ext>
            </a:extLst>
          </p:cNvPr>
          <p:cNvSpPr/>
          <p:nvPr/>
        </p:nvSpPr>
        <p:spPr>
          <a:xfrm>
            <a:off x="1722463" y="3909699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64" name="Rectangle 14">
            <a:extLst>
              <a:ext uri="{FF2B5EF4-FFF2-40B4-BE49-F238E27FC236}">
                <a16:creationId xmlns:a16="http://schemas.microsoft.com/office/drawing/2014/main" id="{F9E43F9C-9CF2-3D3E-0A01-DA3688F1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580" y="2276872"/>
            <a:ext cx="743793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eaLnBrk="1" fontAlgn="ctr" hangingPunct="1">
              <a:buClr>
                <a:srgbClr val="5F5F5F"/>
              </a:buClr>
              <a:defRPr/>
            </a:pP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교육여행</a:t>
            </a:r>
            <a: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상품</a:t>
            </a:r>
          </a:p>
        </p:txBody>
      </p:sp>
      <p:sp>
        <p:nvSpPr>
          <p:cNvPr id="65" name="Rectangle 14">
            <a:extLst>
              <a:ext uri="{FF2B5EF4-FFF2-40B4-BE49-F238E27FC236}">
                <a16:creationId xmlns:a16="http://schemas.microsoft.com/office/drawing/2014/main" id="{F7BF2E3D-C88B-0905-45CD-D5EB83AC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760" y="3501008"/>
            <a:ext cx="743793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eaLnBrk="1" fontAlgn="ctr" hangingPunct="1">
              <a:buClr>
                <a:srgbClr val="5F5F5F"/>
              </a:buClr>
              <a:defRPr/>
            </a:pP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힐링</a:t>
            </a:r>
            <a: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여행상품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92B93E09-0681-3D8E-15E1-8958B76F73BA}"/>
              </a:ext>
            </a:extLst>
          </p:cNvPr>
          <p:cNvSpPr/>
          <p:nvPr/>
        </p:nvSpPr>
        <p:spPr bwMode="auto">
          <a:xfrm>
            <a:off x="2363949" y="1824071"/>
            <a:ext cx="5397363" cy="12105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패키지 여행이 보편화된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여행시장에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</a:t>
            </a:r>
            <a:r>
              <a:rPr kumimoji="1" lang="ko-KR" altLang="en-US" sz="1200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㈜</a:t>
            </a:r>
            <a:r>
              <a:rPr kumimoji="1" lang="ko-KR" altLang="en-US" sz="1200" dirty="0" err="1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터치더월드의</a:t>
            </a:r>
            <a:r>
              <a:rPr kumimoji="1" lang="ko-KR" altLang="en-US" sz="1200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교육적 가치 노하우를 녹여 교육여행 상품을 구성하여 판매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입찰교육 시장의 블루오션 공략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예체능고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외국어고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과학고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국제고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자립형사립고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특성화고등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기업 및 공기관 형식적 해외체험 여행과 차별화한 연구 및 비즈니스 목적을 둔 교육여행 상품개발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67CA9F17-6FE3-0526-1665-2D4C55D9AF42}"/>
              </a:ext>
            </a:extLst>
          </p:cNvPr>
          <p:cNvSpPr/>
          <p:nvPr/>
        </p:nvSpPr>
        <p:spPr bwMode="auto">
          <a:xfrm>
            <a:off x="3068092" y="3193926"/>
            <a:ext cx="5783635" cy="12105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t">
            <a:spAutoFit/>
          </a:bodyPr>
          <a:lstStyle/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팬데믹이후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스트레스가 큰 소비자층 공략한 힐링 상품개발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힐링 박스 활용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특정국가 특정지역의 특화된 리조트와 단독계약 체결을 통해 시장경쟁력에서 앞선 상품판매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(ex: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태국전역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베트남전역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체험형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힐링상품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구성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휴양지 및 오지체험상품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</a:p>
        </p:txBody>
      </p:sp>
      <p:sp>
        <p:nvSpPr>
          <p:cNvPr id="70" name="Rectangle 14">
            <a:extLst>
              <a:ext uri="{FF2B5EF4-FFF2-40B4-BE49-F238E27FC236}">
                <a16:creationId xmlns:a16="http://schemas.microsoft.com/office/drawing/2014/main" id="{8F1AB64B-DD23-E556-9A42-7DAB7EA72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040" y="5217473"/>
            <a:ext cx="897682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defTabSz="955675" eaLnBrk="1" fontAlgn="ctr" hangingPunct="1">
              <a:buClr>
                <a:srgbClr val="5F5F5F"/>
              </a:buClr>
              <a:defRPr/>
            </a:pPr>
            <a:r>
              <a:rPr lang="ko-KR" altLang="en-US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신규 상품</a:t>
            </a:r>
            <a:r>
              <a:rPr lang="en-US" altLang="ko-KR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방향 모색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C6909823-3A7C-03DC-A3A1-2AFD21EDDC84}"/>
              </a:ext>
            </a:extLst>
          </p:cNvPr>
          <p:cNvSpPr/>
          <p:nvPr/>
        </p:nvSpPr>
        <p:spPr bwMode="auto">
          <a:xfrm>
            <a:off x="2373474" y="4512357"/>
            <a:ext cx="6683982" cy="186717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학단시장은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교육적 가치 부여가 가장 중요한 목적으로 선택적 옵션으로 설계함으로 수익극대화 모색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(ex: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토크콘서트 활용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비수기 신규사업 유치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미국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아이리비그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투어 캠프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유럽 디자인투어 캠프 및  국내유명대학과 프로모션 영어캠프 유치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여행사 사업자로 유명 관광 리조트 및 레저 체험시설 영업권 취득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객실판매권한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레저시설 유치권한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국가 주요기관 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MOU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등을 통한 해외 출장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, 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해외 </a:t>
            </a:r>
            <a:r>
              <a:rPr kumimoji="1"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연수등</a:t>
            </a: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 업무처리 대행 진행</a:t>
            </a:r>
          </a:p>
          <a:p>
            <a:pPr marL="136525" indent="-136525" eaLnBrk="1" hangingPunct="1">
              <a:spcAft>
                <a:spcPts val="400"/>
              </a:spcAft>
              <a:buClr>
                <a:schemeClr val="tx1">
                  <a:lumMod val="50000"/>
                  <a:lumOff val="50000"/>
                </a:schemeClr>
              </a:buClr>
              <a:buSzPct val="90000"/>
              <a:buFont typeface="Wingdings" pitchFamily="2" charset="2"/>
              <a:buChar char="§"/>
              <a:defRPr/>
            </a:pPr>
            <a:r>
              <a:rPr kumimoji="1"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>전문가와 함께 떠나는 체험여행 컨텐츠 개발</a:t>
            </a:r>
            <a: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  <a:t/>
            </a:r>
            <a:br>
              <a:rPr kumimoji="1"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굴림" pitchFamily="50" charset="-127"/>
              </a:rPr>
            </a:b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각분야 전문가와 함께 만들어가는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메니아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_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커피여행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등반여행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운동여행등</a:t>
            </a:r>
            <a:r>
              <a:rPr lang="en-US" altLang="ko-KR" sz="120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200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F17CE9A6-04FF-EB8B-EBB9-8D5ECCF8FF65}"/>
              </a:ext>
            </a:extLst>
          </p:cNvPr>
          <p:cNvCxnSpPr>
            <a:cxnSpLocks/>
          </p:cNvCxnSpPr>
          <p:nvPr/>
        </p:nvCxnSpPr>
        <p:spPr>
          <a:xfrm>
            <a:off x="1712640" y="3140968"/>
            <a:ext cx="482453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4E81440B-197C-634E-1513-B37EDBC5A4A8}"/>
              </a:ext>
            </a:extLst>
          </p:cNvPr>
          <p:cNvCxnSpPr>
            <a:cxnSpLocks/>
          </p:cNvCxnSpPr>
          <p:nvPr/>
        </p:nvCxnSpPr>
        <p:spPr>
          <a:xfrm>
            <a:off x="1820652" y="4437112"/>
            <a:ext cx="759684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타원 52">
            <a:extLst>
              <a:ext uri="{FF2B5EF4-FFF2-40B4-BE49-F238E27FC236}">
                <a16:creationId xmlns:a16="http://schemas.microsoft.com/office/drawing/2014/main" id="{027F93C9-B898-5F42-82EF-8BC3E6616D42}"/>
              </a:ext>
            </a:extLst>
          </p:cNvPr>
          <p:cNvSpPr/>
          <p:nvPr/>
        </p:nvSpPr>
        <p:spPr>
          <a:xfrm>
            <a:off x="1114649" y="2792465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F2C0B4EE-FC25-65E7-374F-BAB222EEBC96}"/>
              </a:ext>
            </a:extLst>
          </p:cNvPr>
          <p:cNvGrpSpPr/>
          <p:nvPr/>
        </p:nvGrpSpPr>
        <p:grpSpPr>
          <a:xfrm>
            <a:off x="524508" y="3897052"/>
            <a:ext cx="995020" cy="883097"/>
            <a:chOff x="236476" y="5842495"/>
            <a:chExt cx="1157288" cy="1027113"/>
          </a:xfrm>
        </p:grpSpPr>
        <p:grpSp>
          <p:nvGrpSpPr>
            <p:cNvPr id="51" name="그룹 207">
              <a:extLst>
                <a:ext uri="{FF2B5EF4-FFF2-40B4-BE49-F238E27FC236}">
                  <a16:creationId xmlns:a16="http://schemas.microsoft.com/office/drawing/2014/main" id="{A0246066-D688-3C6B-0C8A-112503140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851" y="6293345"/>
              <a:ext cx="574490" cy="468313"/>
              <a:chOff x="1024531" y="9343081"/>
              <a:chExt cx="671945" cy="546517"/>
            </a:xfrm>
          </p:grpSpPr>
          <p:sp>
            <p:nvSpPr>
              <p:cNvPr id="61" name="Freeform 318">
                <a:extLst>
                  <a:ext uri="{FF2B5EF4-FFF2-40B4-BE49-F238E27FC236}">
                    <a16:creationId xmlns:a16="http://schemas.microsoft.com/office/drawing/2014/main" id="{9031C7A2-DF38-ED5E-0A0D-8E4FB0C618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4531" y="9343081"/>
                <a:ext cx="671945" cy="546517"/>
              </a:xfrm>
              <a:custGeom>
                <a:avLst/>
                <a:gdLst>
                  <a:gd name="T0" fmla="*/ 2147483646 w 227"/>
                  <a:gd name="T1" fmla="*/ 2147483646 h 186"/>
                  <a:gd name="T2" fmla="*/ 2147483646 w 227"/>
                  <a:gd name="T3" fmla="*/ 2147483646 h 186"/>
                  <a:gd name="T4" fmla="*/ 2147483646 w 227"/>
                  <a:gd name="T5" fmla="*/ 2147483646 h 186"/>
                  <a:gd name="T6" fmla="*/ 2147483646 w 227"/>
                  <a:gd name="T7" fmla="*/ 2147483646 h 186"/>
                  <a:gd name="T8" fmla="*/ 2147483646 w 227"/>
                  <a:gd name="T9" fmla="*/ 2147483646 h 186"/>
                  <a:gd name="T10" fmla="*/ 2147483646 w 227"/>
                  <a:gd name="T11" fmla="*/ 2147483646 h 186"/>
                  <a:gd name="T12" fmla="*/ 2147483646 w 227"/>
                  <a:gd name="T13" fmla="*/ 2147483646 h 186"/>
                  <a:gd name="T14" fmla="*/ 2147483646 w 227"/>
                  <a:gd name="T15" fmla="*/ 2147483646 h 186"/>
                  <a:gd name="T16" fmla="*/ 2147483646 w 227"/>
                  <a:gd name="T17" fmla="*/ 2147483646 h 186"/>
                  <a:gd name="T18" fmla="*/ 2147483646 w 227"/>
                  <a:gd name="T19" fmla="*/ 2147483646 h 186"/>
                  <a:gd name="T20" fmla="*/ 2147483646 w 227"/>
                  <a:gd name="T21" fmla="*/ 2147483646 h 186"/>
                  <a:gd name="T22" fmla="*/ 2147483646 w 227"/>
                  <a:gd name="T23" fmla="*/ 0 h 186"/>
                  <a:gd name="T24" fmla="*/ 2147483646 w 227"/>
                  <a:gd name="T25" fmla="*/ 0 h 186"/>
                  <a:gd name="T26" fmla="*/ 0 w 227"/>
                  <a:gd name="T27" fmla="*/ 2147483646 h 186"/>
                  <a:gd name="T28" fmla="*/ 0 w 227"/>
                  <a:gd name="T29" fmla="*/ 2147483646 h 186"/>
                  <a:gd name="T30" fmla="*/ 2147483646 w 227"/>
                  <a:gd name="T31" fmla="*/ 2147483646 h 186"/>
                  <a:gd name="T32" fmla="*/ 2147483646 w 227"/>
                  <a:gd name="T33" fmla="*/ 2147483646 h 186"/>
                  <a:gd name="T34" fmla="*/ 2147483646 w 227"/>
                  <a:gd name="T35" fmla="*/ 2147483646 h 186"/>
                  <a:gd name="T36" fmla="*/ 2147483646 w 227"/>
                  <a:gd name="T37" fmla="*/ 2147483646 h 186"/>
                  <a:gd name="T38" fmla="*/ 2147483646 w 227"/>
                  <a:gd name="T39" fmla="*/ 2147483646 h 186"/>
                  <a:gd name="T40" fmla="*/ 2147483646 w 227"/>
                  <a:gd name="T41" fmla="*/ 2147483646 h 186"/>
                  <a:gd name="T42" fmla="*/ 2147483646 w 227"/>
                  <a:gd name="T43" fmla="*/ 2147483646 h 186"/>
                  <a:gd name="T44" fmla="*/ 2147483646 w 227"/>
                  <a:gd name="T45" fmla="*/ 2147483646 h 186"/>
                  <a:gd name="T46" fmla="*/ 2147483646 w 227"/>
                  <a:gd name="T47" fmla="*/ 2147483646 h 186"/>
                  <a:gd name="T48" fmla="*/ 2147483646 w 227"/>
                  <a:gd name="T49" fmla="*/ 2147483646 h 186"/>
                  <a:gd name="T50" fmla="*/ 2147483646 w 227"/>
                  <a:gd name="T51" fmla="*/ 2147483646 h 186"/>
                  <a:gd name="T52" fmla="*/ 2147483646 w 227"/>
                  <a:gd name="T53" fmla="*/ 2147483646 h 1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27" h="186">
                    <a:moveTo>
                      <a:pt x="153" y="165"/>
                    </a:moveTo>
                    <a:cubicBezTo>
                      <a:pt x="153" y="154"/>
                      <a:pt x="153" y="154"/>
                      <a:pt x="153" y="154"/>
                    </a:cubicBezTo>
                    <a:cubicBezTo>
                      <a:pt x="165" y="154"/>
                      <a:pt x="165" y="154"/>
                      <a:pt x="165" y="154"/>
                    </a:cubicBezTo>
                    <a:cubicBezTo>
                      <a:pt x="160" y="151"/>
                      <a:pt x="155" y="148"/>
                      <a:pt x="151" y="144"/>
                    </a:cubicBezTo>
                    <a:cubicBezTo>
                      <a:pt x="149" y="141"/>
                      <a:pt x="146" y="138"/>
                      <a:pt x="144" y="135"/>
                    </a:cubicBezTo>
                    <a:cubicBezTo>
                      <a:pt x="19" y="135"/>
                      <a:pt x="19" y="135"/>
                      <a:pt x="19" y="13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8" y="19"/>
                      <a:pt x="208" y="19"/>
                      <a:pt x="208" y="19"/>
                    </a:cubicBezTo>
                    <a:cubicBezTo>
                      <a:pt x="208" y="51"/>
                      <a:pt x="208" y="51"/>
                      <a:pt x="208" y="51"/>
                    </a:cubicBezTo>
                    <a:cubicBezTo>
                      <a:pt x="215" y="53"/>
                      <a:pt x="221" y="56"/>
                      <a:pt x="227" y="61"/>
                    </a:cubicBezTo>
                    <a:cubicBezTo>
                      <a:pt x="227" y="4"/>
                      <a:pt x="227" y="4"/>
                      <a:pt x="227" y="4"/>
                    </a:cubicBezTo>
                    <a:cubicBezTo>
                      <a:pt x="227" y="2"/>
                      <a:pt x="225" y="0"/>
                      <a:pt x="22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3"/>
                      <a:pt x="1" y="154"/>
                      <a:pt x="3" y="154"/>
                    </a:cubicBezTo>
                    <a:cubicBezTo>
                      <a:pt x="74" y="154"/>
                      <a:pt x="74" y="154"/>
                      <a:pt x="74" y="154"/>
                    </a:cubicBezTo>
                    <a:cubicBezTo>
                      <a:pt x="74" y="165"/>
                      <a:pt x="74" y="165"/>
                      <a:pt x="74" y="165"/>
                    </a:cubicBezTo>
                    <a:cubicBezTo>
                      <a:pt x="60" y="180"/>
                      <a:pt x="60" y="180"/>
                      <a:pt x="60" y="180"/>
                    </a:cubicBezTo>
                    <a:cubicBezTo>
                      <a:pt x="59" y="181"/>
                      <a:pt x="59" y="183"/>
                      <a:pt x="59" y="184"/>
                    </a:cubicBezTo>
                    <a:cubicBezTo>
                      <a:pt x="60" y="185"/>
                      <a:pt x="61" y="186"/>
                      <a:pt x="62" y="186"/>
                    </a:cubicBezTo>
                    <a:cubicBezTo>
                      <a:pt x="164" y="186"/>
                      <a:pt x="164" y="186"/>
                      <a:pt x="164" y="186"/>
                    </a:cubicBezTo>
                    <a:cubicBezTo>
                      <a:pt x="166" y="186"/>
                      <a:pt x="168" y="184"/>
                      <a:pt x="168" y="183"/>
                    </a:cubicBezTo>
                    <a:cubicBezTo>
                      <a:pt x="168" y="182"/>
                      <a:pt x="167" y="181"/>
                      <a:pt x="167" y="180"/>
                    </a:cubicBezTo>
                    <a:lnTo>
                      <a:pt x="153" y="165"/>
                    </a:lnTo>
                    <a:close/>
                    <a:moveTo>
                      <a:pt x="153" y="165"/>
                    </a:moveTo>
                    <a:cubicBezTo>
                      <a:pt x="153" y="165"/>
                      <a:pt x="153" y="165"/>
                      <a:pt x="153" y="165"/>
                    </a:cubicBezTo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2" name="Freeform 243">
                <a:extLst>
                  <a:ext uri="{FF2B5EF4-FFF2-40B4-BE49-F238E27FC236}">
                    <a16:creationId xmlns:a16="http://schemas.microsoft.com/office/drawing/2014/main" id="{1921EB19-8226-2918-3547-4C25E5081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224" y="9484430"/>
                <a:ext cx="155804" cy="175279"/>
              </a:xfrm>
              <a:custGeom>
                <a:avLst/>
                <a:gdLst>
                  <a:gd name="T0" fmla="*/ 2147483646 w 39"/>
                  <a:gd name="T1" fmla="*/ 2147483646 h 45"/>
                  <a:gd name="T2" fmla="*/ 2147483646 w 39"/>
                  <a:gd name="T3" fmla="*/ 2147483646 h 45"/>
                  <a:gd name="T4" fmla="*/ 2147483646 w 39"/>
                  <a:gd name="T5" fmla="*/ 2147483646 h 45"/>
                  <a:gd name="T6" fmla="*/ 2147483646 w 39"/>
                  <a:gd name="T7" fmla="*/ 2147483646 h 45"/>
                  <a:gd name="T8" fmla="*/ 2147483646 w 39"/>
                  <a:gd name="T9" fmla="*/ 2147483646 h 45"/>
                  <a:gd name="T10" fmla="*/ 2147483646 w 39"/>
                  <a:gd name="T11" fmla="*/ 2147483646 h 45"/>
                  <a:gd name="T12" fmla="*/ 2147483646 w 39"/>
                  <a:gd name="T13" fmla="*/ 2147483646 h 45"/>
                  <a:gd name="T14" fmla="*/ 0 w 39"/>
                  <a:gd name="T15" fmla="*/ 2147483646 h 45"/>
                  <a:gd name="T16" fmla="*/ 0 w 39"/>
                  <a:gd name="T17" fmla="*/ 2147483646 h 45"/>
                  <a:gd name="T18" fmla="*/ 2147483646 w 39"/>
                  <a:gd name="T19" fmla="*/ 2147483646 h 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" h="45">
                    <a:moveTo>
                      <a:pt x="2" y="44"/>
                    </a:moveTo>
                    <a:cubicBezTo>
                      <a:pt x="3" y="45"/>
                      <a:pt x="5" y="45"/>
                      <a:pt x="6" y="44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8" y="26"/>
                      <a:pt x="39" y="24"/>
                      <a:pt x="39" y="22"/>
                    </a:cubicBezTo>
                    <a:cubicBezTo>
                      <a:pt x="39" y="21"/>
                      <a:pt x="38" y="19"/>
                      <a:pt x="36" y="1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0" y="43"/>
                      <a:pt x="2" y="44"/>
                    </a:cubicBez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57" name="그룹 208">
              <a:extLst>
                <a:ext uri="{FF2B5EF4-FFF2-40B4-BE49-F238E27FC236}">
                  <a16:creationId xmlns:a16="http://schemas.microsoft.com/office/drawing/2014/main" id="{1C6C0E13-E369-9056-B539-8F5A5A0FB2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8009" y="6337494"/>
              <a:ext cx="405755" cy="409205"/>
              <a:chOff x="12954000" y="2578100"/>
              <a:chExt cx="765176" cy="769938"/>
            </a:xfrm>
            <a:solidFill>
              <a:srgbClr val="FF7321"/>
            </a:solidFill>
          </p:grpSpPr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8B9B8B83-F104-BDED-0948-46ECA82620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954000" y="2819400"/>
                <a:ext cx="539750" cy="528638"/>
              </a:xfrm>
              <a:custGeom>
                <a:avLst/>
                <a:gdLst>
                  <a:gd name="T0" fmla="*/ 2147483646 w 251"/>
                  <a:gd name="T1" fmla="*/ 2147483646 h 245"/>
                  <a:gd name="T2" fmla="*/ 2147483646 w 251"/>
                  <a:gd name="T3" fmla="*/ 2147483646 h 245"/>
                  <a:gd name="T4" fmla="*/ 2147483646 w 251"/>
                  <a:gd name="T5" fmla="*/ 2147483646 h 245"/>
                  <a:gd name="T6" fmla="*/ 2147483646 w 251"/>
                  <a:gd name="T7" fmla="*/ 2147483646 h 245"/>
                  <a:gd name="T8" fmla="*/ 2147483646 w 251"/>
                  <a:gd name="T9" fmla="*/ 2147483646 h 245"/>
                  <a:gd name="T10" fmla="*/ 2147483646 w 251"/>
                  <a:gd name="T11" fmla="*/ 2147483646 h 245"/>
                  <a:gd name="T12" fmla="*/ 2147483646 w 251"/>
                  <a:gd name="T13" fmla="*/ 0 h 245"/>
                  <a:gd name="T14" fmla="*/ 2147483646 w 251"/>
                  <a:gd name="T15" fmla="*/ 2147483646 h 245"/>
                  <a:gd name="T16" fmla="*/ 2147483646 w 251"/>
                  <a:gd name="T17" fmla="*/ 2147483646 h 245"/>
                  <a:gd name="T18" fmla="*/ 2147483646 w 251"/>
                  <a:gd name="T19" fmla="*/ 2147483646 h 245"/>
                  <a:gd name="T20" fmla="*/ 2147483646 w 251"/>
                  <a:gd name="T21" fmla="*/ 2147483646 h 245"/>
                  <a:gd name="T22" fmla="*/ 2147483646 w 251"/>
                  <a:gd name="T23" fmla="*/ 2147483646 h 245"/>
                  <a:gd name="T24" fmla="*/ 2147483646 w 251"/>
                  <a:gd name="T25" fmla="*/ 2147483646 h 245"/>
                  <a:gd name="T26" fmla="*/ 2147483646 w 251"/>
                  <a:gd name="T27" fmla="*/ 2147483646 h 245"/>
                  <a:gd name="T28" fmla="*/ 2147483646 w 251"/>
                  <a:gd name="T29" fmla="*/ 2147483646 h 245"/>
                  <a:gd name="T30" fmla="*/ 2147483646 w 251"/>
                  <a:gd name="T31" fmla="*/ 2147483646 h 245"/>
                  <a:gd name="T32" fmla="*/ 2147483646 w 251"/>
                  <a:gd name="T33" fmla="*/ 2147483646 h 245"/>
                  <a:gd name="T34" fmla="*/ 2147483646 w 251"/>
                  <a:gd name="T35" fmla="*/ 2147483646 h 245"/>
                  <a:gd name="T36" fmla="*/ 0 w 251"/>
                  <a:gd name="T37" fmla="*/ 2147483646 h 245"/>
                  <a:gd name="T38" fmla="*/ 2147483646 w 251"/>
                  <a:gd name="T39" fmla="*/ 2147483646 h 245"/>
                  <a:gd name="T40" fmla="*/ 2147483646 w 251"/>
                  <a:gd name="T41" fmla="*/ 2147483646 h 245"/>
                  <a:gd name="T42" fmla="*/ 2147483646 w 251"/>
                  <a:gd name="T43" fmla="*/ 2147483646 h 245"/>
                  <a:gd name="T44" fmla="*/ 2147483646 w 251"/>
                  <a:gd name="T45" fmla="*/ 2147483646 h 245"/>
                  <a:gd name="T46" fmla="*/ 2147483646 w 251"/>
                  <a:gd name="T47" fmla="*/ 2147483646 h 245"/>
                  <a:gd name="T48" fmla="*/ 2147483646 w 251"/>
                  <a:gd name="T49" fmla="*/ 2147483646 h 245"/>
                  <a:gd name="T50" fmla="*/ 2147483646 w 251"/>
                  <a:gd name="T51" fmla="*/ 2147483646 h 245"/>
                  <a:gd name="T52" fmla="*/ 2147483646 w 251"/>
                  <a:gd name="T53" fmla="*/ 2147483646 h 245"/>
                  <a:gd name="T54" fmla="*/ 2147483646 w 251"/>
                  <a:gd name="T55" fmla="*/ 2147483646 h 245"/>
                  <a:gd name="T56" fmla="*/ 2147483646 w 251"/>
                  <a:gd name="T57" fmla="*/ 2147483646 h 245"/>
                  <a:gd name="T58" fmla="*/ 2147483646 w 251"/>
                  <a:gd name="T59" fmla="*/ 2147483646 h 245"/>
                  <a:gd name="T60" fmla="*/ 2147483646 w 251"/>
                  <a:gd name="T61" fmla="*/ 2147483646 h 245"/>
                  <a:gd name="T62" fmla="*/ 2147483646 w 251"/>
                  <a:gd name="T63" fmla="*/ 2147483646 h 245"/>
                  <a:gd name="T64" fmla="*/ 2147483646 w 251"/>
                  <a:gd name="T65" fmla="*/ 2147483646 h 245"/>
                  <a:gd name="T66" fmla="*/ 2147483646 w 251"/>
                  <a:gd name="T67" fmla="*/ 2147483646 h 245"/>
                  <a:gd name="T68" fmla="*/ 2147483646 w 251"/>
                  <a:gd name="T69" fmla="*/ 2147483646 h 245"/>
                  <a:gd name="T70" fmla="*/ 2147483646 w 251"/>
                  <a:gd name="T71" fmla="*/ 2147483646 h 245"/>
                  <a:gd name="T72" fmla="*/ 2147483646 w 251"/>
                  <a:gd name="T73" fmla="*/ 2147483646 h 245"/>
                  <a:gd name="T74" fmla="*/ 2147483646 w 251"/>
                  <a:gd name="T75" fmla="*/ 2147483646 h 245"/>
                  <a:gd name="T76" fmla="*/ 2147483646 w 251"/>
                  <a:gd name="T77" fmla="*/ 2147483646 h 245"/>
                  <a:gd name="T78" fmla="*/ 2147483646 w 251"/>
                  <a:gd name="T79" fmla="*/ 2147483646 h 245"/>
                  <a:gd name="T80" fmla="*/ 2147483646 w 251"/>
                  <a:gd name="T81" fmla="*/ 2147483646 h 245"/>
                  <a:gd name="T82" fmla="*/ 2147483646 w 251"/>
                  <a:gd name="T83" fmla="*/ 2147483646 h 245"/>
                  <a:gd name="T84" fmla="*/ 2147483646 w 251"/>
                  <a:gd name="T85" fmla="*/ 2147483646 h 245"/>
                  <a:gd name="T86" fmla="*/ 2147483646 w 251"/>
                  <a:gd name="T87" fmla="*/ 2147483646 h 24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51" h="245">
                    <a:moveTo>
                      <a:pt x="250" y="92"/>
                    </a:moveTo>
                    <a:cubicBezTo>
                      <a:pt x="250" y="92"/>
                      <a:pt x="249" y="92"/>
                      <a:pt x="247" y="92"/>
                    </a:cubicBezTo>
                    <a:cubicBezTo>
                      <a:pt x="229" y="92"/>
                      <a:pt x="229" y="92"/>
                      <a:pt x="229" y="92"/>
                    </a:cubicBezTo>
                    <a:cubicBezTo>
                      <a:pt x="224" y="75"/>
                      <a:pt x="214" y="59"/>
                      <a:pt x="201" y="46"/>
                    </a:cubicBezTo>
                    <a:cubicBezTo>
                      <a:pt x="210" y="29"/>
                      <a:pt x="210" y="29"/>
                      <a:pt x="210" y="29"/>
                    </a:cubicBezTo>
                    <a:cubicBezTo>
                      <a:pt x="210" y="28"/>
                      <a:pt x="211" y="27"/>
                      <a:pt x="210" y="27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0"/>
                      <a:pt x="160" y="1"/>
                      <a:pt x="160" y="2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32" y="14"/>
                      <a:pt x="114" y="14"/>
                      <a:pt x="97" y="19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6" y="2"/>
                      <a:pt x="85" y="1"/>
                      <a:pt x="85" y="2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31"/>
                      <a:pt x="37" y="32"/>
                      <a:pt x="38" y="33"/>
                    </a:cubicBezTo>
                    <a:cubicBezTo>
                      <a:pt x="48" y="49"/>
                      <a:pt x="48" y="49"/>
                      <a:pt x="48" y="49"/>
                    </a:cubicBezTo>
                    <a:cubicBezTo>
                      <a:pt x="41" y="55"/>
                      <a:pt x="36" y="63"/>
                      <a:pt x="31" y="71"/>
                    </a:cubicBezTo>
                    <a:cubicBezTo>
                      <a:pt x="27" y="79"/>
                      <a:pt x="24" y="87"/>
                      <a:pt x="22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96"/>
                      <a:pt x="0" y="97"/>
                      <a:pt x="0" y="97"/>
                    </a:cubicBezTo>
                    <a:cubicBezTo>
                      <a:pt x="2" y="153"/>
                      <a:pt x="2" y="153"/>
                      <a:pt x="2" y="153"/>
                    </a:cubicBezTo>
                    <a:cubicBezTo>
                      <a:pt x="2" y="153"/>
                      <a:pt x="3" y="154"/>
                      <a:pt x="4" y="154"/>
                    </a:cubicBezTo>
                    <a:cubicBezTo>
                      <a:pt x="23" y="153"/>
                      <a:pt x="23" y="153"/>
                      <a:pt x="23" y="153"/>
                    </a:cubicBezTo>
                    <a:cubicBezTo>
                      <a:pt x="28" y="171"/>
                      <a:pt x="38" y="186"/>
                      <a:pt x="51" y="199"/>
                    </a:cubicBezTo>
                    <a:cubicBezTo>
                      <a:pt x="42" y="216"/>
                      <a:pt x="42" y="216"/>
                      <a:pt x="42" y="216"/>
                    </a:cubicBezTo>
                    <a:cubicBezTo>
                      <a:pt x="41" y="217"/>
                      <a:pt x="41" y="218"/>
                      <a:pt x="41" y="218"/>
                    </a:cubicBezTo>
                    <a:cubicBezTo>
                      <a:pt x="90" y="245"/>
                      <a:pt x="90" y="245"/>
                      <a:pt x="90" y="245"/>
                    </a:cubicBezTo>
                    <a:cubicBezTo>
                      <a:pt x="91" y="245"/>
                      <a:pt x="91" y="245"/>
                      <a:pt x="92" y="243"/>
                    </a:cubicBezTo>
                    <a:cubicBezTo>
                      <a:pt x="101" y="227"/>
                      <a:pt x="101" y="227"/>
                      <a:pt x="101" y="227"/>
                    </a:cubicBezTo>
                    <a:cubicBezTo>
                      <a:pt x="119" y="231"/>
                      <a:pt x="138" y="231"/>
                      <a:pt x="155" y="226"/>
                    </a:cubicBezTo>
                    <a:cubicBezTo>
                      <a:pt x="165" y="242"/>
                      <a:pt x="165" y="242"/>
                      <a:pt x="165" y="242"/>
                    </a:cubicBezTo>
                    <a:cubicBezTo>
                      <a:pt x="165" y="243"/>
                      <a:pt x="166" y="244"/>
                      <a:pt x="166" y="244"/>
                    </a:cubicBezTo>
                    <a:cubicBezTo>
                      <a:pt x="214" y="215"/>
                      <a:pt x="214" y="215"/>
                      <a:pt x="214" y="215"/>
                    </a:cubicBezTo>
                    <a:cubicBezTo>
                      <a:pt x="215" y="215"/>
                      <a:pt x="214" y="214"/>
                      <a:pt x="214" y="212"/>
                    </a:cubicBezTo>
                    <a:cubicBezTo>
                      <a:pt x="204" y="196"/>
                      <a:pt x="204" y="196"/>
                      <a:pt x="204" y="196"/>
                    </a:cubicBezTo>
                    <a:cubicBezTo>
                      <a:pt x="210" y="190"/>
                      <a:pt x="216" y="183"/>
                      <a:pt x="220" y="175"/>
                    </a:cubicBezTo>
                    <a:cubicBezTo>
                      <a:pt x="225" y="166"/>
                      <a:pt x="228" y="158"/>
                      <a:pt x="230" y="149"/>
                    </a:cubicBezTo>
                    <a:cubicBezTo>
                      <a:pt x="249" y="149"/>
                      <a:pt x="249" y="149"/>
                      <a:pt x="249" y="149"/>
                    </a:cubicBezTo>
                    <a:cubicBezTo>
                      <a:pt x="250" y="149"/>
                      <a:pt x="251" y="149"/>
                      <a:pt x="251" y="148"/>
                    </a:cubicBezTo>
                    <a:lnTo>
                      <a:pt x="250" y="92"/>
                    </a:lnTo>
                    <a:close/>
                    <a:moveTo>
                      <a:pt x="123" y="177"/>
                    </a:moveTo>
                    <a:cubicBezTo>
                      <a:pt x="93" y="177"/>
                      <a:pt x="69" y="153"/>
                      <a:pt x="69" y="123"/>
                    </a:cubicBezTo>
                    <a:cubicBezTo>
                      <a:pt x="69" y="93"/>
                      <a:pt x="93" y="68"/>
                      <a:pt x="123" y="68"/>
                    </a:cubicBezTo>
                    <a:cubicBezTo>
                      <a:pt x="153" y="68"/>
                      <a:pt x="177" y="93"/>
                      <a:pt x="177" y="123"/>
                    </a:cubicBezTo>
                    <a:cubicBezTo>
                      <a:pt x="177" y="153"/>
                      <a:pt x="153" y="177"/>
                      <a:pt x="123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21F254B5-8915-62F1-6FE5-162E7C0955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28663" y="2730500"/>
                <a:ext cx="290513" cy="298450"/>
              </a:xfrm>
              <a:custGeom>
                <a:avLst/>
                <a:gdLst>
                  <a:gd name="T0" fmla="*/ 2147483646 w 135"/>
                  <a:gd name="T1" fmla="*/ 2147483646 h 138"/>
                  <a:gd name="T2" fmla="*/ 2147483646 w 135"/>
                  <a:gd name="T3" fmla="*/ 2147483646 h 138"/>
                  <a:gd name="T4" fmla="*/ 2147483646 w 135"/>
                  <a:gd name="T5" fmla="*/ 2147483646 h 138"/>
                  <a:gd name="T6" fmla="*/ 2147483646 w 135"/>
                  <a:gd name="T7" fmla="*/ 2147483646 h 138"/>
                  <a:gd name="T8" fmla="*/ 2147483646 w 135"/>
                  <a:gd name="T9" fmla="*/ 2147483646 h 138"/>
                  <a:gd name="T10" fmla="*/ 2147483646 w 135"/>
                  <a:gd name="T11" fmla="*/ 2147483646 h 138"/>
                  <a:gd name="T12" fmla="*/ 2147483646 w 135"/>
                  <a:gd name="T13" fmla="*/ 2147483646 h 138"/>
                  <a:gd name="T14" fmla="*/ 2147483646 w 135"/>
                  <a:gd name="T15" fmla="*/ 2147483646 h 138"/>
                  <a:gd name="T16" fmla="*/ 2147483646 w 135"/>
                  <a:gd name="T17" fmla="*/ 2147483646 h 138"/>
                  <a:gd name="T18" fmla="*/ 2147483646 w 135"/>
                  <a:gd name="T19" fmla="*/ 2147483646 h 138"/>
                  <a:gd name="T20" fmla="*/ 2147483646 w 135"/>
                  <a:gd name="T21" fmla="*/ 2147483646 h 138"/>
                  <a:gd name="T22" fmla="*/ 2147483646 w 135"/>
                  <a:gd name="T23" fmla="*/ 0 h 138"/>
                  <a:gd name="T24" fmla="*/ 2147483646 w 135"/>
                  <a:gd name="T25" fmla="*/ 0 h 138"/>
                  <a:gd name="T26" fmla="*/ 2147483646 w 135"/>
                  <a:gd name="T27" fmla="*/ 2147483646 h 138"/>
                  <a:gd name="T28" fmla="*/ 2147483646 w 135"/>
                  <a:gd name="T29" fmla="*/ 2147483646 h 138"/>
                  <a:gd name="T30" fmla="*/ 2147483646 w 135"/>
                  <a:gd name="T31" fmla="*/ 2147483646 h 138"/>
                  <a:gd name="T32" fmla="*/ 2147483646 w 135"/>
                  <a:gd name="T33" fmla="*/ 2147483646 h 138"/>
                  <a:gd name="T34" fmla="*/ 2147483646 w 135"/>
                  <a:gd name="T35" fmla="*/ 2147483646 h 138"/>
                  <a:gd name="T36" fmla="*/ 0 w 135"/>
                  <a:gd name="T37" fmla="*/ 2147483646 h 138"/>
                  <a:gd name="T38" fmla="*/ 2147483646 w 135"/>
                  <a:gd name="T39" fmla="*/ 2147483646 h 138"/>
                  <a:gd name="T40" fmla="*/ 2147483646 w 135"/>
                  <a:gd name="T41" fmla="*/ 2147483646 h 138"/>
                  <a:gd name="T42" fmla="*/ 2147483646 w 135"/>
                  <a:gd name="T43" fmla="*/ 2147483646 h 138"/>
                  <a:gd name="T44" fmla="*/ 2147483646 w 135"/>
                  <a:gd name="T45" fmla="*/ 2147483646 h 138"/>
                  <a:gd name="T46" fmla="*/ 2147483646 w 135"/>
                  <a:gd name="T47" fmla="*/ 2147483646 h 138"/>
                  <a:gd name="T48" fmla="*/ 0 w 135"/>
                  <a:gd name="T49" fmla="*/ 2147483646 h 138"/>
                  <a:gd name="T50" fmla="*/ 2147483646 w 135"/>
                  <a:gd name="T51" fmla="*/ 2147483646 h 138"/>
                  <a:gd name="T52" fmla="*/ 2147483646 w 135"/>
                  <a:gd name="T53" fmla="*/ 2147483646 h 138"/>
                  <a:gd name="T54" fmla="*/ 2147483646 w 135"/>
                  <a:gd name="T55" fmla="*/ 2147483646 h 138"/>
                  <a:gd name="T56" fmla="*/ 2147483646 w 135"/>
                  <a:gd name="T57" fmla="*/ 2147483646 h 138"/>
                  <a:gd name="T58" fmla="*/ 2147483646 w 135"/>
                  <a:gd name="T59" fmla="*/ 2147483646 h 138"/>
                  <a:gd name="T60" fmla="*/ 2147483646 w 135"/>
                  <a:gd name="T61" fmla="*/ 2147483646 h 138"/>
                  <a:gd name="T62" fmla="*/ 2147483646 w 135"/>
                  <a:gd name="T63" fmla="*/ 2147483646 h 138"/>
                  <a:gd name="T64" fmla="*/ 2147483646 w 135"/>
                  <a:gd name="T65" fmla="*/ 2147483646 h 138"/>
                  <a:gd name="T66" fmla="*/ 2147483646 w 135"/>
                  <a:gd name="T67" fmla="*/ 2147483646 h 138"/>
                  <a:gd name="T68" fmla="*/ 2147483646 w 135"/>
                  <a:gd name="T69" fmla="*/ 2147483646 h 138"/>
                  <a:gd name="T70" fmla="*/ 2147483646 w 135"/>
                  <a:gd name="T71" fmla="*/ 2147483646 h 138"/>
                  <a:gd name="T72" fmla="*/ 2147483646 w 135"/>
                  <a:gd name="T73" fmla="*/ 2147483646 h 138"/>
                  <a:gd name="T74" fmla="*/ 2147483646 w 135"/>
                  <a:gd name="T75" fmla="*/ 2147483646 h 138"/>
                  <a:gd name="T76" fmla="*/ 2147483646 w 135"/>
                  <a:gd name="T77" fmla="*/ 2147483646 h 138"/>
                  <a:gd name="T78" fmla="*/ 2147483646 w 135"/>
                  <a:gd name="T79" fmla="*/ 2147483646 h 138"/>
                  <a:gd name="T80" fmla="*/ 2147483646 w 135"/>
                  <a:gd name="T81" fmla="*/ 2147483646 h 138"/>
                  <a:gd name="T82" fmla="*/ 2147483646 w 135"/>
                  <a:gd name="T83" fmla="*/ 2147483646 h 138"/>
                  <a:gd name="T84" fmla="*/ 2147483646 w 135"/>
                  <a:gd name="T85" fmla="*/ 2147483646 h 138"/>
                  <a:gd name="T86" fmla="*/ 2147483646 w 135"/>
                  <a:gd name="T87" fmla="*/ 2147483646 h 13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35" h="138">
                    <a:moveTo>
                      <a:pt x="134" y="89"/>
                    </a:moveTo>
                    <a:cubicBezTo>
                      <a:pt x="125" y="84"/>
                      <a:pt x="125" y="84"/>
                      <a:pt x="125" y="84"/>
                    </a:cubicBezTo>
                    <a:cubicBezTo>
                      <a:pt x="127" y="79"/>
                      <a:pt x="127" y="74"/>
                      <a:pt x="127" y="69"/>
                    </a:cubicBezTo>
                    <a:cubicBezTo>
                      <a:pt x="127" y="64"/>
                      <a:pt x="127" y="59"/>
                      <a:pt x="125" y="54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49"/>
                      <a:pt x="135" y="48"/>
                      <a:pt x="135" y="48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0" y="21"/>
                      <a:pt x="119" y="21"/>
                      <a:pt x="118" y="22"/>
                    </a:cubicBezTo>
                    <a:cubicBezTo>
                      <a:pt x="110" y="27"/>
                      <a:pt x="110" y="27"/>
                      <a:pt x="110" y="27"/>
                    </a:cubicBezTo>
                    <a:cubicBezTo>
                      <a:pt x="102" y="20"/>
                      <a:pt x="93" y="15"/>
                      <a:pt x="83" y="1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83" y="1"/>
                      <a:pt x="83" y="0"/>
                      <a:pt x="8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1"/>
                      <a:pt x="52" y="1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2" y="15"/>
                      <a:pt x="33" y="20"/>
                      <a:pt x="26" y="27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5" y="21"/>
                      <a:pt x="15" y="21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9"/>
                      <a:pt x="1" y="49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8" y="59"/>
                      <a:pt x="8" y="64"/>
                      <a:pt x="8" y="69"/>
                    </a:cubicBezTo>
                    <a:cubicBezTo>
                      <a:pt x="8" y="74"/>
                      <a:pt x="8" y="79"/>
                      <a:pt x="10" y="84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5" y="117"/>
                      <a:pt x="15" y="117"/>
                      <a:pt x="15" y="117"/>
                    </a:cubicBezTo>
                    <a:cubicBezTo>
                      <a:pt x="15" y="118"/>
                      <a:pt x="16" y="117"/>
                      <a:pt x="17" y="117"/>
                    </a:cubicBezTo>
                    <a:cubicBezTo>
                      <a:pt x="26" y="112"/>
                      <a:pt x="26" y="112"/>
                      <a:pt x="26" y="112"/>
                    </a:cubicBezTo>
                    <a:cubicBezTo>
                      <a:pt x="33" y="119"/>
                      <a:pt x="42" y="124"/>
                      <a:pt x="52" y="127"/>
                    </a:cubicBezTo>
                    <a:cubicBezTo>
                      <a:pt x="52" y="137"/>
                      <a:pt x="52" y="137"/>
                      <a:pt x="52" y="137"/>
                    </a:cubicBezTo>
                    <a:cubicBezTo>
                      <a:pt x="52" y="138"/>
                      <a:pt x="52" y="138"/>
                      <a:pt x="52" y="138"/>
                    </a:cubicBezTo>
                    <a:cubicBezTo>
                      <a:pt x="83" y="138"/>
                      <a:pt x="83" y="138"/>
                      <a:pt x="83" y="138"/>
                    </a:cubicBezTo>
                    <a:cubicBezTo>
                      <a:pt x="83" y="138"/>
                      <a:pt x="83" y="138"/>
                      <a:pt x="83" y="137"/>
                    </a:cubicBezTo>
                    <a:cubicBezTo>
                      <a:pt x="83" y="127"/>
                      <a:pt x="83" y="127"/>
                      <a:pt x="83" y="127"/>
                    </a:cubicBezTo>
                    <a:cubicBezTo>
                      <a:pt x="93" y="124"/>
                      <a:pt x="102" y="119"/>
                      <a:pt x="110" y="112"/>
                    </a:cubicBez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19" y="117"/>
                      <a:pt x="120" y="118"/>
                      <a:pt x="120" y="117"/>
                    </a:cubicBezTo>
                    <a:cubicBezTo>
                      <a:pt x="135" y="90"/>
                      <a:pt x="135" y="90"/>
                      <a:pt x="135" y="90"/>
                    </a:cubicBezTo>
                    <a:cubicBezTo>
                      <a:pt x="135" y="90"/>
                      <a:pt x="135" y="90"/>
                      <a:pt x="134" y="89"/>
                    </a:cubicBezTo>
                    <a:close/>
                    <a:moveTo>
                      <a:pt x="68" y="99"/>
                    </a:moveTo>
                    <a:cubicBezTo>
                      <a:pt x="51" y="99"/>
                      <a:pt x="37" y="86"/>
                      <a:pt x="37" y="69"/>
                    </a:cubicBezTo>
                    <a:cubicBezTo>
                      <a:pt x="37" y="53"/>
                      <a:pt x="51" y="39"/>
                      <a:pt x="68" y="39"/>
                    </a:cubicBezTo>
                    <a:cubicBezTo>
                      <a:pt x="84" y="39"/>
                      <a:pt x="98" y="53"/>
                      <a:pt x="98" y="69"/>
                    </a:cubicBezTo>
                    <a:cubicBezTo>
                      <a:pt x="98" y="86"/>
                      <a:pt x="84" y="99"/>
                      <a:pt x="6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0" name="Freeform 13">
                <a:extLst>
                  <a:ext uri="{FF2B5EF4-FFF2-40B4-BE49-F238E27FC236}">
                    <a16:creationId xmlns:a16="http://schemas.microsoft.com/office/drawing/2014/main" id="{BC53DC7D-BCB9-F6FD-DC44-CBBE492BD0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358813" y="2578100"/>
                <a:ext cx="190500" cy="187325"/>
              </a:xfrm>
              <a:custGeom>
                <a:avLst/>
                <a:gdLst>
                  <a:gd name="T0" fmla="*/ 2147483646 w 89"/>
                  <a:gd name="T1" fmla="*/ 2147483646 h 87"/>
                  <a:gd name="T2" fmla="*/ 2147483646 w 89"/>
                  <a:gd name="T3" fmla="*/ 2147483646 h 87"/>
                  <a:gd name="T4" fmla="*/ 2147483646 w 89"/>
                  <a:gd name="T5" fmla="*/ 2147483646 h 87"/>
                  <a:gd name="T6" fmla="*/ 2147483646 w 89"/>
                  <a:gd name="T7" fmla="*/ 2147483646 h 87"/>
                  <a:gd name="T8" fmla="*/ 2147483646 w 89"/>
                  <a:gd name="T9" fmla="*/ 2147483646 h 87"/>
                  <a:gd name="T10" fmla="*/ 2147483646 w 89"/>
                  <a:gd name="T11" fmla="*/ 2147483646 h 87"/>
                  <a:gd name="T12" fmla="*/ 2147483646 w 89"/>
                  <a:gd name="T13" fmla="*/ 0 h 87"/>
                  <a:gd name="T14" fmla="*/ 2147483646 w 89"/>
                  <a:gd name="T15" fmla="*/ 0 h 87"/>
                  <a:gd name="T16" fmla="*/ 2147483646 w 89"/>
                  <a:gd name="T17" fmla="*/ 2147483646 h 87"/>
                  <a:gd name="T18" fmla="*/ 2147483646 w 89"/>
                  <a:gd name="T19" fmla="*/ 2147483646 h 87"/>
                  <a:gd name="T20" fmla="*/ 2147483646 w 89"/>
                  <a:gd name="T21" fmla="*/ 2147483646 h 87"/>
                  <a:gd name="T22" fmla="*/ 2147483646 w 89"/>
                  <a:gd name="T23" fmla="*/ 0 h 87"/>
                  <a:gd name="T24" fmla="*/ 2147483646 w 89"/>
                  <a:gd name="T25" fmla="*/ 2147483646 h 87"/>
                  <a:gd name="T26" fmla="*/ 2147483646 w 89"/>
                  <a:gd name="T27" fmla="*/ 2147483646 h 87"/>
                  <a:gd name="T28" fmla="*/ 2147483646 w 89"/>
                  <a:gd name="T29" fmla="*/ 2147483646 h 87"/>
                  <a:gd name="T30" fmla="*/ 2147483646 w 89"/>
                  <a:gd name="T31" fmla="*/ 2147483646 h 87"/>
                  <a:gd name="T32" fmla="*/ 2147483646 w 89"/>
                  <a:gd name="T33" fmla="*/ 2147483646 h 87"/>
                  <a:gd name="T34" fmla="*/ 2147483646 w 89"/>
                  <a:gd name="T35" fmla="*/ 2147483646 h 87"/>
                  <a:gd name="T36" fmla="*/ 0 w 89"/>
                  <a:gd name="T37" fmla="*/ 2147483646 h 87"/>
                  <a:gd name="T38" fmla="*/ 2147483646 w 89"/>
                  <a:gd name="T39" fmla="*/ 2147483646 h 87"/>
                  <a:gd name="T40" fmla="*/ 2147483646 w 89"/>
                  <a:gd name="T41" fmla="*/ 2147483646 h 87"/>
                  <a:gd name="T42" fmla="*/ 2147483646 w 89"/>
                  <a:gd name="T43" fmla="*/ 2147483646 h 87"/>
                  <a:gd name="T44" fmla="*/ 2147483646 w 89"/>
                  <a:gd name="T45" fmla="*/ 2147483646 h 87"/>
                  <a:gd name="T46" fmla="*/ 2147483646 w 89"/>
                  <a:gd name="T47" fmla="*/ 2147483646 h 87"/>
                  <a:gd name="T48" fmla="*/ 2147483646 w 89"/>
                  <a:gd name="T49" fmla="*/ 2147483646 h 87"/>
                  <a:gd name="T50" fmla="*/ 2147483646 w 89"/>
                  <a:gd name="T51" fmla="*/ 2147483646 h 87"/>
                  <a:gd name="T52" fmla="*/ 2147483646 w 89"/>
                  <a:gd name="T53" fmla="*/ 2147483646 h 87"/>
                  <a:gd name="T54" fmla="*/ 2147483646 w 89"/>
                  <a:gd name="T55" fmla="*/ 2147483646 h 87"/>
                  <a:gd name="T56" fmla="*/ 2147483646 w 89"/>
                  <a:gd name="T57" fmla="*/ 2147483646 h 87"/>
                  <a:gd name="T58" fmla="*/ 2147483646 w 89"/>
                  <a:gd name="T59" fmla="*/ 2147483646 h 87"/>
                  <a:gd name="T60" fmla="*/ 2147483646 w 89"/>
                  <a:gd name="T61" fmla="*/ 2147483646 h 87"/>
                  <a:gd name="T62" fmla="*/ 2147483646 w 89"/>
                  <a:gd name="T63" fmla="*/ 2147483646 h 87"/>
                  <a:gd name="T64" fmla="*/ 2147483646 w 89"/>
                  <a:gd name="T65" fmla="*/ 2147483646 h 87"/>
                  <a:gd name="T66" fmla="*/ 2147483646 w 89"/>
                  <a:gd name="T67" fmla="*/ 2147483646 h 87"/>
                  <a:gd name="T68" fmla="*/ 2147483646 w 89"/>
                  <a:gd name="T69" fmla="*/ 2147483646 h 87"/>
                  <a:gd name="T70" fmla="*/ 2147483646 w 89"/>
                  <a:gd name="T71" fmla="*/ 2147483646 h 87"/>
                  <a:gd name="T72" fmla="*/ 2147483646 w 89"/>
                  <a:gd name="T73" fmla="*/ 2147483646 h 87"/>
                  <a:gd name="T74" fmla="*/ 2147483646 w 89"/>
                  <a:gd name="T75" fmla="*/ 2147483646 h 87"/>
                  <a:gd name="T76" fmla="*/ 2147483646 w 89"/>
                  <a:gd name="T77" fmla="*/ 2147483646 h 87"/>
                  <a:gd name="T78" fmla="*/ 2147483646 w 89"/>
                  <a:gd name="T79" fmla="*/ 2147483646 h 87"/>
                  <a:gd name="T80" fmla="*/ 2147483646 w 89"/>
                  <a:gd name="T81" fmla="*/ 2147483646 h 87"/>
                  <a:gd name="T82" fmla="*/ 2147483646 w 89"/>
                  <a:gd name="T83" fmla="*/ 2147483646 h 87"/>
                  <a:gd name="T84" fmla="*/ 2147483646 w 89"/>
                  <a:gd name="T85" fmla="*/ 2147483646 h 87"/>
                  <a:gd name="T86" fmla="*/ 2147483646 w 89"/>
                  <a:gd name="T87" fmla="*/ 2147483646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9" h="87">
                    <a:moveTo>
                      <a:pt x="89" y="32"/>
                    </a:moveTo>
                    <a:cubicBezTo>
                      <a:pt x="89" y="32"/>
                      <a:pt x="89" y="32"/>
                      <a:pt x="88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0" y="26"/>
                      <a:pt x="76" y="21"/>
                      <a:pt x="72" y="16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9"/>
                      <a:pt x="75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7" y="5"/>
                      <a:pt x="41" y="5"/>
                      <a:pt x="34" y="6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0" y="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4" y="11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5" y="19"/>
                      <a:pt x="13" y="22"/>
                      <a:pt x="11" y="25"/>
                    </a:cubicBezTo>
                    <a:cubicBezTo>
                      <a:pt x="10" y="28"/>
                      <a:pt x="9" y="31"/>
                      <a:pt x="8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0" y="34"/>
                      <a:pt x="0" y="3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10" y="60"/>
                      <a:pt x="14" y="66"/>
                      <a:pt x="18" y="70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2" y="87"/>
                      <a:pt x="33" y="87"/>
                      <a:pt x="33" y="86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43" y="82"/>
                      <a:pt x="49" y="82"/>
                      <a:pt x="55" y="80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59" y="86"/>
                      <a:pt x="59" y="86"/>
                      <a:pt x="59" y="8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6" y="76"/>
                      <a:pt x="76" y="76"/>
                      <a:pt x="76" y="75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5" y="67"/>
                      <a:pt x="77" y="65"/>
                      <a:pt x="78" y="62"/>
                    </a:cubicBezTo>
                    <a:cubicBezTo>
                      <a:pt x="80" y="59"/>
                      <a:pt x="81" y="56"/>
                      <a:pt x="82" y="53"/>
                    </a:cubicBezTo>
                    <a:cubicBezTo>
                      <a:pt x="89" y="53"/>
                      <a:pt x="89" y="53"/>
                      <a:pt x="89" y="53"/>
                    </a:cubicBezTo>
                    <a:cubicBezTo>
                      <a:pt x="89" y="53"/>
                      <a:pt x="89" y="52"/>
                      <a:pt x="89" y="52"/>
                    </a:cubicBezTo>
                    <a:lnTo>
                      <a:pt x="89" y="32"/>
                    </a:lnTo>
                    <a:close/>
                    <a:moveTo>
                      <a:pt x="62" y="53"/>
                    </a:moveTo>
                    <a:cubicBezTo>
                      <a:pt x="57" y="62"/>
                      <a:pt x="45" y="65"/>
                      <a:pt x="36" y="60"/>
                    </a:cubicBezTo>
                    <a:cubicBezTo>
                      <a:pt x="26" y="55"/>
                      <a:pt x="23" y="43"/>
                      <a:pt x="28" y="34"/>
                    </a:cubicBezTo>
                    <a:cubicBezTo>
                      <a:pt x="33" y="25"/>
                      <a:pt x="45" y="21"/>
                      <a:pt x="54" y="26"/>
                    </a:cubicBezTo>
                    <a:cubicBezTo>
                      <a:pt x="64" y="32"/>
                      <a:pt x="67" y="43"/>
                      <a:pt x="62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ko-KR" altLang="en-US"/>
              </a:p>
            </p:txBody>
          </p:sp>
        </p:grpSp>
        <p:pic>
          <p:nvPicPr>
            <p:cNvPr id="63" name="Picture 51" descr="C:\Users\son\Desktop\Untitled-1.emf">
              <a:extLst>
                <a:ext uri="{FF2B5EF4-FFF2-40B4-BE49-F238E27FC236}">
                  <a16:creationId xmlns:a16="http://schemas.microsoft.com/office/drawing/2014/main" id="{6A4A3942-8219-1DCE-B676-5EB1EB2CF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76" y="5842495"/>
              <a:ext cx="690563" cy="102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그림 38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1" y="3501008"/>
            <a:ext cx="900713" cy="3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8B76377B-C782-98C3-81C4-10A7E0362C78}"/>
              </a:ext>
            </a:extLst>
          </p:cNvPr>
          <p:cNvCxnSpPr>
            <a:cxnSpLocks/>
          </p:cNvCxnSpPr>
          <p:nvPr/>
        </p:nvCxnSpPr>
        <p:spPr>
          <a:xfrm>
            <a:off x="1172580" y="5102882"/>
            <a:ext cx="827670" cy="364468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67CD7370-62BE-FA2C-2C57-269C999B571D}"/>
              </a:ext>
            </a:extLst>
          </p:cNvPr>
          <p:cNvSpPr/>
          <p:nvPr/>
        </p:nvSpPr>
        <p:spPr>
          <a:xfrm>
            <a:off x="2720752" y="4509120"/>
            <a:ext cx="6732748" cy="1914500"/>
          </a:xfrm>
          <a:prstGeom prst="roundRect">
            <a:avLst>
              <a:gd name="adj" fmla="val 3272"/>
            </a:avLst>
          </a:prstGeom>
          <a:solidFill>
            <a:srgbClr val="F8F8F8"/>
          </a:solidFill>
          <a:ln w="12700">
            <a:noFill/>
          </a:ln>
          <a:effectLst>
            <a:outerShdw dist="50800" dir="10800000" algn="r" rotWithShape="0">
              <a:schemeClr val="bg1">
                <a:lumMod val="8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0EF6289B-F553-601C-0C05-AD50DE2E7794}"/>
              </a:ext>
            </a:extLst>
          </p:cNvPr>
          <p:cNvSpPr/>
          <p:nvPr/>
        </p:nvSpPr>
        <p:spPr>
          <a:xfrm>
            <a:off x="2720752" y="1170086"/>
            <a:ext cx="6732748" cy="3195017"/>
          </a:xfrm>
          <a:prstGeom prst="roundRect">
            <a:avLst>
              <a:gd name="adj" fmla="val 3272"/>
            </a:avLst>
          </a:prstGeom>
          <a:solidFill>
            <a:srgbClr val="F8F8F8"/>
          </a:solidFill>
          <a:ln w="12700">
            <a:noFill/>
          </a:ln>
          <a:effectLst>
            <a:outerShdw dist="50800" dir="10800000" algn="r" rotWithShape="0">
              <a:schemeClr val="bg1">
                <a:lumMod val="8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6" name="원호 55">
            <a:extLst>
              <a:ext uri="{FF2B5EF4-FFF2-40B4-BE49-F238E27FC236}">
                <a16:creationId xmlns:a16="http://schemas.microsoft.com/office/drawing/2014/main" id="{7B229019-EE57-B55B-1A4A-8668B379F466}"/>
              </a:ext>
            </a:extLst>
          </p:cNvPr>
          <p:cNvSpPr/>
          <p:nvPr/>
        </p:nvSpPr>
        <p:spPr>
          <a:xfrm>
            <a:off x="-979214" y="2434048"/>
            <a:ext cx="2844316" cy="2925743"/>
          </a:xfrm>
          <a:prstGeom prst="arc">
            <a:avLst>
              <a:gd name="adj1" fmla="val 16208890"/>
              <a:gd name="adj2" fmla="val 5367460"/>
            </a:avLst>
          </a:prstGeom>
          <a:solidFill>
            <a:srgbClr val="FFFFFF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CD826BA4-D013-00F2-5415-37426E4785BE}"/>
              </a:ext>
            </a:extLst>
          </p:cNvPr>
          <p:cNvCxnSpPr>
            <a:cxnSpLocks/>
          </p:cNvCxnSpPr>
          <p:nvPr/>
        </p:nvCxnSpPr>
        <p:spPr>
          <a:xfrm flipV="1">
            <a:off x="1172580" y="2143125"/>
            <a:ext cx="818145" cy="709811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649D5769-364A-6DCC-1529-45CB6B0C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5" y="590769"/>
            <a:ext cx="637995" cy="334515"/>
          </a:xfrm>
        </p:spPr>
        <p:txBody>
          <a:bodyPr/>
          <a:lstStyle/>
          <a:p>
            <a:pPr eaLnBrk="1" latinLnBrk="0" hangingPunct="1"/>
            <a:r>
              <a:rPr lang="ko-KR" altLang="en-US" dirty="0"/>
              <a:t>전 </a:t>
            </a:r>
            <a:r>
              <a:rPr lang="ko-KR" altLang="en-US" dirty="0" err="1"/>
              <a:t>략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E51F8-B738-9E78-7158-88B3E62C0430}"/>
              </a:ext>
            </a:extLst>
          </p:cNvPr>
          <p:cNvSpPr txBox="1"/>
          <p:nvPr/>
        </p:nvSpPr>
        <p:spPr>
          <a:xfrm>
            <a:off x="2252700" y="566461"/>
            <a:ext cx="102592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/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147B"/>
                </a:solidFill>
                <a:effectLst/>
                <a:uLnTx/>
                <a:uFillTx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운영전략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C4AE26D-547C-1552-608B-200D87AD8FA3}"/>
              </a:ext>
            </a:extLst>
          </p:cNvPr>
          <p:cNvGrpSpPr/>
          <p:nvPr/>
        </p:nvGrpSpPr>
        <p:grpSpPr>
          <a:xfrm>
            <a:off x="1922314" y="658709"/>
            <a:ext cx="177800" cy="137777"/>
            <a:chOff x="3299036" y="1052736"/>
            <a:chExt cx="789868" cy="612069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80828F9-E125-3547-5C3E-7C932675CEA6}"/>
                </a:ext>
              </a:extLst>
            </p:cNvPr>
            <p:cNvSpPr/>
            <p:nvPr/>
          </p:nvSpPr>
          <p:spPr>
            <a:xfrm rot="2700000">
              <a:off x="3476836" y="1052736"/>
              <a:ext cx="612068" cy="612068"/>
            </a:xfrm>
            <a:prstGeom prst="rect">
              <a:avLst/>
            </a:prstGeom>
            <a:solidFill>
              <a:srgbClr val="0014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4DFBB098-5C73-4976-E150-6665CAA00E80}"/>
                </a:ext>
              </a:extLst>
            </p:cNvPr>
            <p:cNvSpPr/>
            <p:nvPr/>
          </p:nvSpPr>
          <p:spPr>
            <a:xfrm rot="2700000">
              <a:off x="3299036" y="1052737"/>
              <a:ext cx="612068" cy="6120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/>
            </a:p>
          </p:txBody>
        </p:sp>
      </p:grpSp>
      <p:sp>
        <p:nvSpPr>
          <p:cNvPr id="52" name="원호 51">
            <a:extLst>
              <a:ext uri="{FF2B5EF4-FFF2-40B4-BE49-F238E27FC236}">
                <a16:creationId xmlns:a16="http://schemas.microsoft.com/office/drawing/2014/main" id="{F45BF496-EF87-A42E-6EB5-4F1E6051EDE0}"/>
              </a:ext>
            </a:extLst>
          </p:cNvPr>
          <p:cNvSpPr/>
          <p:nvPr/>
        </p:nvSpPr>
        <p:spPr>
          <a:xfrm>
            <a:off x="-919906" y="2617480"/>
            <a:ext cx="2700300" cy="2700300"/>
          </a:xfrm>
          <a:prstGeom prst="arc">
            <a:avLst>
              <a:gd name="adj1" fmla="val 16241528"/>
              <a:gd name="adj2" fmla="val 5363228"/>
            </a:avLst>
          </a:prstGeom>
          <a:solidFill>
            <a:srgbClr val="F8F8F8"/>
          </a:solidFill>
          <a:ln w="12700">
            <a:solidFill>
              <a:srgbClr val="0014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2BABD360-9621-C335-BE5C-AA77FB064925}"/>
              </a:ext>
            </a:extLst>
          </p:cNvPr>
          <p:cNvSpPr/>
          <p:nvPr/>
        </p:nvSpPr>
        <p:spPr>
          <a:xfrm>
            <a:off x="1114649" y="5039095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027F93C9-B898-5F42-82EF-8BC3E6616D42}"/>
              </a:ext>
            </a:extLst>
          </p:cNvPr>
          <p:cNvSpPr/>
          <p:nvPr/>
        </p:nvSpPr>
        <p:spPr>
          <a:xfrm>
            <a:off x="1114649" y="2792465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2B350BA-25CF-FDD1-0A6A-E47F16C6E5D3}"/>
              </a:ext>
            </a:extLst>
          </p:cNvPr>
          <p:cNvGrpSpPr/>
          <p:nvPr/>
        </p:nvGrpSpPr>
        <p:grpSpPr>
          <a:xfrm>
            <a:off x="2001900" y="1442579"/>
            <a:ext cx="1401700" cy="1401700"/>
            <a:chOff x="4391028" y="2376490"/>
            <a:chExt cx="2105022" cy="2105022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D8ADBF67-D6C7-9C9E-22B2-A54606645D97}"/>
                </a:ext>
              </a:extLst>
            </p:cNvPr>
            <p:cNvSpPr/>
            <p:nvPr/>
          </p:nvSpPr>
          <p:spPr>
            <a:xfrm>
              <a:off x="4391028" y="2376490"/>
              <a:ext cx="2105022" cy="210502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 dirty="0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85B30E4-F5E5-A7AA-87D0-E87B780F6ACF}"/>
                </a:ext>
              </a:extLst>
            </p:cNvPr>
            <p:cNvSpPr/>
            <p:nvPr/>
          </p:nvSpPr>
          <p:spPr>
            <a:xfrm>
              <a:off x="4500564" y="2486026"/>
              <a:ext cx="1885950" cy="1885950"/>
            </a:xfrm>
            <a:prstGeom prst="ellipse">
              <a:avLst/>
            </a:prstGeom>
            <a:solidFill>
              <a:srgbClr val="F8F8F8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14">
            <a:extLst>
              <a:ext uri="{FF2B5EF4-FFF2-40B4-BE49-F238E27FC236}">
                <a16:creationId xmlns:a16="http://schemas.microsoft.com/office/drawing/2014/main" id="{32DA06D0-5430-E4A4-702E-2196F73F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692" y="1835653"/>
            <a:ext cx="70211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defTabSz="955675" eaLnBrk="1" fontAlgn="ctr" hangingPunct="1">
              <a:buClr>
                <a:srgbClr val="5F5F5F"/>
              </a:buClr>
              <a:defRPr/>
            </a:pPr>
            <a:r>
              <a:rPr lang="ko-KR" altLang="en-US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지출</a:t>
            </a:r>
            <a:r>
              <a:rPr lang="en-US" altLang="ko-KR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000" dirty="0" err="1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절감안</a:t>
            </a:r>
            <a:endParaRPr lang="ko-KR" altLang="en-US" sz="2000" dirty="0">
              <a:ln>
                <a:solidFill>
                  <a:prstClr val="white">
                    <a:lumMod val="85000"/>
                    <a:alpha val="0"/>
                  </a:prstClr>
                </a:solidFill>
              </a:ln>
              <a:solidFill>
                <a:srgbClr val="00147B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D3D00D5-E886-8558-94AD-90D81EEC9AFB}"/>
              </a:ext>
            </a:extLst>
          </p:cNvPr>
          <p:cNvGrpSpPr/>
          <p:nvPr/>
        </p:nvGrpSpPr>
        <p:grpSpPr>
          <a:xfrm>
            <a:off x="2001900" y="4769024"/>
            <a:ext cx="1401700" cy="1401700"/>
            <a:chOff x="4391028" y="2376490"/>
            <a:chExt cx="2105022" cy="2105022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F7D5A44E-19A9-E68F-0EE2-91CC905E0042}"/>
                </a:ext>
              </a:extLst>
            </p:cNvPr>
            <p:cNvSpPr/>
            <p:nvPr/>
          </p:nvSpPr>
          <p:spPr>
            <a:xfrm>
              <a:off x="4391028" y="2376490"/>
              <a:ext cx="2105022" cy="210502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 dirty="0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D5694CCC-A222-62F0-2D84-8EC801D388E9}"/>
                </a:ext>
              </a:extLst>
            </p:cNvPr>
            <p:cNvSpPr/>
            <p:nvPr/>
          </p:nvSpPr>
          <p:spPr>
            <a:xfrm>
              <a:off x="4500564" y="2486026"/>
              <a:ext cx="1885950" cy="1885950"/>
            </a:xfrm>
            <a:prstGeom prst="ellipse">
              <a:avLst/>
            </a:prstGeom>
            <a:solidFill>
              <a:srgbClr val="F8F8F8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hangingPunct="1"/>
              <a:endParaRPr lang="ko-KR" altLang="en-US" dirty="0"/>
            </a:p>
          </p:txBody>
        </p:sp>
      </p:grpSp>
      <p:sp>
        <p:nvSpPr>
          <p:cNvPr id="13" name="Rectangle 14">
            <a:extLst>
              <a:ext uri="{FF2B5EF4-FFF2-40B4-BE49-F238E27FC236}">
                <a16:creationId xmlns:a16="http://schemas.microsoft.com/office/drawing/2014/main" id="{D46C0A37-A245-D707-F7F0-A16C8771F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692" y="5162098"/>
            <a:ext cx="702115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defTabSz="955675" eaLnBrk="1" fontAlgn="ctr" hangingPunct="1">
              <a:buClr>
                <a:srgbClr val="5F5F5F"/>
              </a:buClr>
              <a:defRPr/>
            </a:pPr>
            <a:r>
              <a:rPr lang="ko-KR" altLang="en-US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영업력</a:t>
            </a:r>
            <a:r>
              <a:rPr lang="en-US" altLang="ko-KR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altLang="ko-KR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000" dirty="0">
                <a:ln>
                  <a:solidFill>
                    <a:prstClr val="white">
                      <a:lumMod val="85000"/>
                      <a:alpha val="0"/>
                    </a:prstClr>
                  </a:solidFill>
                </a:ln>
                <a:solidFill>
                  <a:srgbClr val="00147B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강화</a:t>
            </a: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7F42B14F-5BB2-BE69-1300-5F922AAF01B1}"/>
              </a:ext>
            </a:extLst>
          </p:cNvPr>
          <p:cNvSpPr/>
          <p:nvPr/>
        </p:nvSpPr>
        <p:spPr>
          <a:xfrm>
            <a:off x="1935014" y="2085498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4DB19903-82F9-EF7D-20C7-76F2FCF75B53}"/>
              </a:ext>
            </a:extLst>
          </p:cNvPr>
          <p:cNvGrpSpPr/>
          <p:nvPr/>
        </p:nvGrpSpPr>
        <p:grpSpPr>
          <a:xfrm>
            <a:off x="3728864" y="1407894"/>
            <a:ext cx="5508612" cy="2719400"/>
            <a:chOff x="3728864" y="1465684"/>
            <a:chExt cx="5508612" cy="2719400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06AD833E-A5B8-863D-836C-55E8AC926A1B}"/>
                </a:ext>
              </a:extLst>
            </p:cNvPr>
            <p:cNvGrpSpPr/>
            <p:nvPr/>
          </p:nvGrpSpPr>
          <p:grpSpPr>
            <a:xfrm>
              <a:off x="3728864" y="1465684"/>
              <a:ext cx="4919982" cy="1212917"/>
              <a:chOff x="3728864" y="1473163"/>
              <a:chExt cx="4919982" cy="1212917"/>
            </a:xfrm>
          </p:grpSpPr>
          <p:sp>
            <p:nvSpPr>
              <p:cNvPr id="66" name="Rectangle 14">
                <a:extLst>
                  <a:ext uri="{FF2B5EF4-FFF2-40B4-BE49-F238E27FC236}">
                    <a16:creationId xmlns:a16="http://schemas.microsoft.com/office/drawing/2014/main" id="{62B1F136-E6E5-6C0D-697A-580091388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8864" y="1473163"/>
                <a:ext cx="1165383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defTabSz="955675" eaLnBrk="1" fontAlgn="ctr" hangingPunct="1">
                  <a:buClr>
                    <a:srgbClr val="5F5F5F"/>
                  </a:buClr>
                  <a:defRPr/>
                </a:pPr>
                <a:r>
                  <a:rPr lang="ko-KR" altLang="en-US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 리스크 절감</a:t>
                </a:r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40719DE0-C343-0495-20A7-CE140A863723}"/>
                  </a:ext>
                </a:extLst>
              </p:cNvPr>
              <p:cNvSpPr/>
              <p:nvPr/>
            </p:nvSpPr>
            <p:spPr bwMode="auto">
              <a:xfrm>
                <a:off x="3802968" y="1844824"/>
                <a:ext cx="4845878" cy="841256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t">
                <a:spAutoFit/>
              </a:bodyPr>
              <a:lstStyle/>
              <a:p>
                <a:pPr marL="136525" indent="-136525" eaLnBrk="1" hangingPunct="1">
                  <a:spcAft>
                    <a:spcPts val="4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90000"/>
                  <a:buFont typeface="Wingdings" pitchFamily="2" charset="2"/>
                  <a:buChar char="§"/>
                  <a:defRPr/>
                </a:pP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효율적인 영업계획 수립</a:t>
                </a:r>
              </a:p>
              <a:p>
                <a:pPr marL="136525" indent="-136525" eaLnBrk="1" hangingPunct="1">
                  <a:spcAft>
                    <a:spcPts val="4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90000"/>
                  <a:buFont typeface="Wingdings" pitchFamily="2" charset="2"/>
                  <a:buChar char="§"/>
                  <a:defRPr/>
                </a:pP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고객층을 다변화 함으로 단체여행 및 개인여행 비율을 수익적 관점으로 구성 </a:t>
                </a:r>
              </a:p>
              <a:p>
                <a:pPr marL="136525" indent="-136525" eaLnBrk="1" hangingPunct="1">
                  <a:spcAft>
                    <a:spcPts val="4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90000"/>
                  <a:buFont typeface="Wingdings" pitchFamily="2" charset="2"/>
                  <a:buChar char="§"/>
                  <a:defRPr/>
                </a:pP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행사 응대 시 고객만족 극대화를 통한 재 구매율 강화</a:t>
                </a:r>
                <a:r>
                  <a:rPr kumimoji="1" lang="en-US" altLang="ko-KR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/>
                </a:r>
                <a:br>
                  <a:rPr kumimoji="1" lang="en-US" altLang="ko-KR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</a:br>
                <a:r>
                  <a:rPr lang="en-US" altLang="ko-KR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(</a:t>
                </a:r>
                <a:r>
                  <a:rPr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영업 비용 절감</a:t>
                </a:r>
                <a:r>
                  <a:rPr lang="en-US" altLang="ko-KR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)</a:t>
                </a:r>
              </a:p>
            </p:txBody>
          </p:sp>
        </p:grp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7CDA0C72-A5D1-3A50-97B3-E30760DDCD0D}"/>
                </a:ext>
              </a:extLst>
            </p:cNvPr>
            <p:cNvGrpSpPr/>
            <p:nvPr/>
          </p:nvGrpSpPr>
          <p:grpSpPr>
            <a:xfrm>
              <a:off x="3728864" y="3023463"/>
              <a:ext cx="5508612" cy="1161621"/>
              <a:chOff x="3728864" y="1473163"/>
              <a:chExt cx="5508612" cy="1161621"/>
            </a:xfrm>
          </p:grpSpPr>
          <p:sp>
            <p:nvSpPr>
              <p:cNvPr id="75" name="Rectangle 14">
                <a:extLst>
                  <a:ext uri="{FF2B5EF4-FFF2-40B4-BE49-F238E27FC236}">
                    <a16:creationId xmlns:a16="http://schemas.microsoft.com/office/drawing/2014/main" id="{6EB0C6FA-6659-D05B-6B77-7DA6B0845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8864" y="1473163"/>
                <a:ext cx="1165383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0" tIns="0" rIns="0" bIns="0" anchor="ctr">
                <a:spAutoFit/>
              </a:bodyPr>
              <a:lstStyle/>
              <a:p>
                <a:pPr defTabSz="955675" eaLnBrk="1" fontAlgn="ctr" hangingPunct="1">
                  <a:buClr>
                    <a:srgbClr val="5F5F5F"/>
                  </a:buClr>
                  <a:defRPr/>
                </a:pPr>
                <a:r>
                  <a:rPr lang="ko-KR" altLang="en-US" dirty="0">
                    <a:ln>
                      <a:solidFill>
                        <a:prstClr val="white">
                          <a:lumMod val="85000"/>
                          <a:alpha val="0"/>
                        </a:prst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 브랜드 강화</a:t>
                </a:r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913968D7-94EB-8540-AA83-0E5A2E09CFA5}"/>
                  </a:ext>
                </a:extLst>
              </p:cNvPr>
              <p:cNvSpPr/>
              <p:nvPr/>
            </p:nvSpPr>
            <p:spPr bwMode="auto">
              <a:xfrm>
                <a:off x="3802968" y="1844824"/>
                <a:ext cx="5434508" cy="78996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anchor="t">
                <a:spAutoFit/>
              </a:bodyPr>
              <a:lstStyle/>
              <a:p>
                <a:pPr marL="136525" indent="-136525" eaLnBrk="1" hangingPunct="1">
                  <a:spcAft>
                    <a:spcPts val="4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90000"/>
                  <a:buFont typeface="Wingdings" pitchFamily="2" charset="2"/>
                  <a:buChar char="§"/>
                  <a:defRPr/>
                </a:pPr>
                <a:r>
                  <a:rPr kumimoji="1" lang="en-US" altLang="ko-KR" sz="1200" dirty="0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㈜</a:t>
                </a:r>
                <a:r>
                  <a:rPr kumimoji="1" lang="ko-KR" altLang="en-US" sz="1200" dirty="0" err="1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터치더월드의</a:t>
                </a:r>
                <a:r>
                  <a:rPr kumimoji="1" lang="ko-KR" altLang="en-US" sz="1200" dirty="0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 </a:t>
                </a: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브랜드 언론 홍보 및 </a:t>
                </a:r>
                <a:r>
                  <a:rPr kumimoji="1" lang="ko-KR" altLang="en-US" sz="1200" dirty="0" err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유튜버</a:t>
                </a: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 영상 컨텐츠 제작 및 </a:t>
                </a:r>
                <a:r>
                  <a:rPr kumimoji="1" lang="ko-KR" altLang="en-US" sz="1200" dirty="0" err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인플루엔서</a:t>
                </a: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 활용 마케팅연결</a:t>
                </a:r>
              </a:p>
              <a:p>
                <a:pPr marL="136525" indent="-136525" eaLnBrk="1" hangingPunct="1">
                  <a:spcAft>
                    <a:spcPts val="400"/>
                  </a:spcAft>
                  <a:buClr>
                    <a:schemeClr val="tx1">
                      <a:lumMod val="50000"/>
                      <a:lumOff val="50000"/>
                    </a:schemeClr>
                  </a:buClr>
                  <a:buSzPct val="90000"/>
                  <a:buFont typeface="Wingdings" pitchFamily="2" charset="2"/>
                  <a:buChar char="§"/>
                  <a:defRPr/>
                </a:pPr>
                <a:r>
                  <a:rPr kumimoji="1" lang="en-US" altLang="ko-KR" sz="1200" dirty="0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㈜</a:t>
                </a:r>
                <a:r>
                  <a:rPr kumimoji="1" lang="ko-KR" altLang="en-US" sz="1200" dirty="0" err="1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터치더월드의</a:t>
                </a:r>
                <a:r>
                  <a:rPr kumimoji="1" lang="ko-KR" altLang="en-US" sz="1200" dirty="0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  </a:t>
                </a: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기업연수를 통해</a:t>
                </a:r>
                <a:r>
                  <a:rPr kumimoji="1" lang="en-US" altLang="ko-KR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/>
                </a:r>
                <a:br>
                  <a:rPr kumimoji="1" lang="en-US" altLang="ko-KR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</a:br>
                <a:r>
                  <a:rPr kumimoji="1" lang="en-US" altLang="ko-KR" sz="1200" dirty="0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㈜</a:t>
                </a:r>
                <a:r>
                  <a:rPr kumimoji="1" lang="ko-KR" altLang="en-US" sz="1200" dirty="0" err="1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터치더월드의</a:t>
                </a:r>
                <a:r>
                  <a:rPr kumimoji="1" lang="ko-KR" altLang="en-US" sz="1200" dirty="0" smtClean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  </a:t>
                </a:r>
                <a:r>
                  <a:rPr kumimoji="1" lang="ko-KR" altLang="en-US" sz="12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굴림" pitchFamily="50" charset="-127"/>
                  </a:rPr>
                  <a:t>여행사업부와 연계성 홍보로 브랜드 구축 </a:t>
                </a:r>
              </a:p>
            </p:txBody>
          </p:sp>
        </p:grp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B392F38B-E6F6-E62C-B5F0-C750A836B506}"/>
              </a:ext>
            </a:extLst>
          </p:cNvPr>
          <p:cNvGrpSpPr/>
          <p:nvPr/>
        </p:nvGrpSpPr>
        <p:grpSpPr>
          <a:xfrm>
            <a:off x="3728864" y="4928432"/>
            <a:ext cx="5508612" cy="1028251"/>
            <a:chOff x="3728864" y="1473163"/>
            <a:chExt cx="5508612" cy="1028251"/>
          </a:xfrm>
        </p:grpSpPr>
        <p:sp>
          <p:nvSpPr>
            <p:cNvPr id="78" name="Rectangle 14">
              <a:extLst>
                <a:ext uri="{FF2B5EF4-FFF2-40B4-BE49-F238E27FC236}">
                  <a16:creationId xmlns:a16="http://schemas.microsoft.com/office/drawing/2014/main" id="{369FDDBB-AAFE-590C-4DD4-D5FD86D6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8864" y="1473163"/>
              <a:ext cx="3018455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defTabSz="955675" eaLnBrk="1" fontAlgn="ctr" hangingPunct="1">
                <a:buClr>
                  <a:srgbClr val="5F5F5F"/>
                </a:buClr>
                <a:defRPr/>
              </a:pPr>
              <a:r>
                <a:rPr lang="ko-KR" altLang="en-US" dirty="0">
                  <a:ln>
                    <a:solidFill>
                      <a:prstClr val="white">
                        <a:lumMod val="85000"/>
                        <a:alpha val="0"/>
                      </a:prst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업무 분배를 통한 효율성 극대화</a:t>
              </a:r>
            </a:p>
          </p:txBody>
        </p: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1EB84B03-1100-1712-5015-1EE4D97BE830}"/>
                </a:ext>
              </a:extLst>
            </p:cNvPr>
            <p:cNvSpPr/>
            <p:nvPr/>
          </p:nvSpPr>
          <p:spPr bwMode="auto">
            <a:xfrm>
              <a:off x="3802968" y="1844824"/>
              <a:ext cx="5434508" cy="65659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t">
              <a:spAutoFit/>
            </a:bodyPr>
            <a:lstStyle/>
            <a:p>
              <a:pPr marL="136525" indent="-136525" eaLnBrk="1" hangingPunct="1"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OP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매니저 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: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국내외 호텔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,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항공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,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경유지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, </a:t>
              </a:r>
              <a:r>
                <a:rPr kumimoji="1"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관광지등의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 모든 수배 및 예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.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계약 업무 총괄</a:t>
              </a:r>
            </a:p>
            <a:p>
              <a:pPr marL="136525" indent="-136525" eaLnBrk="1" hangingPunct="1"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안바운드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 매니저 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: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국내에 입국하는 모든 외국인 행사 인솔 진행 및 마케팅 총괄</a:t>
              </a:r>
            </a:p>
            <a:p>
              <a:pPr marL="136525" indent="-136525" eaLnBrk="1" hangingPunct="1"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  <a:buSzPct val="90000"/>
                <a:buFont typeface="Wingdings" pitchFamily="2" charset="2"/>
                <a:buChar char="§"/>
                <a:defRPr/>
              </a:pPr>
              <a:r>
                <a:rPr kumimoji="1" lang="ko-KR" altLang="en-US" sz="1200" dirty="0" err="1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아웃바운드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 매니저 </a:t>
              </a:r>
              <a:r>
                <a:rPr kumimoji="1" lang="en-US" altLang="ko-KR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: </a:t>
              </a:r>
              <a:r>
                <a:rPr kumimoji="1" lang="ko-KR" altLang="en-US" sz="1200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굴림" pitchFamily="50" charset="-127"/>
                </a:rPr>
                <a:t>국외로 나가는 내국인들의 모든 일정 진행 인솔 및 마케팅 총괄</a:t>
              </a:r>
            </a:p>
          </p:txBody>
        </p:sp>
      </p:grpSp>
      <p:sp>
        <p:nvSpPr>
          <p:cNvPr id="84" name="타원 83">
            <a:extLst>
              <a:ext uri="{FF2B5EF4-FFF2-40B4-BE49-F238E27FC236}">
                <a16:creationId xmlns:a16="http://schemas.microsoft.com/office/drawing/2014/main" id="{DC4DB533-9060-B5CE-6F57-CFD4EC19B9D0}"/>
              </a:ext>
            </a:extLst>
          </p:cNvPr>
          <p:cNvSpPr/>
          <p:nvPr/>
        </p:nvSpPr>
        <p:spPr>
          <a:xfrm>
            <a:off x="1935014" y="5411943"/>
            <a:ext cx="115862" cy="11586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ko-KR" altLang="en-US"/>
          </a:p>
        </p:txBody>
      </p:sp>
      <p:pic>
        <p:nvPicPr>
          <p:cNvPr id="95" name="Picture 18" descr="C:\Users\son\Desktop\Untitled-1.emf">
            <a:extLst>
              <a:ext uri="{FF2B5EF4-FFF2-40B4-BE49-F238E27FC236}">
                <a16:creationId xmlns:a16="http://schemas.microsoft.com/office/drawing/2014/main" id="{4F7B739E-5D46-A0B0-92BE-93C742291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6" y="3861048"/>
            <a:ext cx="82382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그래픽 108">
            <a:extLst>
              <a:ext uri="{FF2B5EF4-FFF2-40B4-BE49-F238E27FC236}">
                <a16:creationId xmlns:a16="http://schemas.microsoft.com/office/drawing/2014/main" id="{B87B4407-AC6C-4FB6-4F34-EC6A0447E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5451" y="1462558"/>
            <a:ext cx="147911" cy="147911"/>
          </a:xfrm>
          <a:prstGeom prst="rect">
            <a:avLst/>
          </a:prstGeom>
        </p:spPr>
      </p:pic>
      <p:pic>
        <p:nvPicPr>
          <p:cNvPr id="110" name="그래픽 109">
            <a:extLst>
              <a:ext uri="{FF2B5EF4-FFF2-40B4-BE49-F238E27FC236}">
                <a16:creationId xmlns:a16="http://schemas.microsoft.com/office/drawing/2014/main" id="{FFED4C88-98CB-2E82-1F56-A2C2B1AC0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5451" y="3018308"/>
            <a:ext cx="147911" cy="147911"/>
          </a:xfrm>
          <a:prstGeom prst="rect">
            <a:avLst/>
          </a:prstGeom>
        </p:spPr>
      </p:pic>
      <p:pic>
        <p:nvPicPr>
          <p:cNvPr id="111" name="그래픽 110">
            <a:extLst>
              <a:ext uri="{FF2B5EF4-FFF2-40B4-BE49-F238E27FC236}">
                <a16:creationId xmlns:a16="http://schemas.microsoft.com/office/drawing/2014/main" id="{488267C2-1D39-7BCA-1524-4835BE5D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5451" y="4996333"/>
            <a:ext cx="147911" cy="147911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C8D2236A-13BC-4A87-A2BB-0112B357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3367043"/>
            <a:ext cx="900713" cy="34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465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8380</TotalTime>
  <Words>929</Words>
  <Application>Microsoft Office PowerPoint</Application>
  <PresentationFormat>A4 용지(210x297mm)</PresentationFormat>
  <Paragraphs>277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8" baseType="lpstr">
      <vt:lpstr>HY태백B</vt:lpstr>
      <vt:lpstr>Rix모던고딕 B</vt:lpstr>
      <vt:lpstr>Rix모던고딕 M</vt:lpstr>
      <vt:lpstr>굴림</vt:lpstr>
      <vt:lpstr>나눔스퀘어</vt:lpstr>
      <vt:lpstr>나눔스퀘어 ExtraBold</vt:lpstr>
      <vt:lpstr>산돌고딕B</vt:lpstr>
      <vt:lpstr>Arial</vt:lpstr>
      <vt:lpstr>Calibri</vt:lpstr>
      <vt:lpstr>Calibri Light</vt:lpstr>
      <vt:lpstr>Wingdings</vt:lpstr>
      <vt:lpstr>나눔스퀘어 Bold</vt:lpstr>
      <vt:lpstr>맑은 고딕</vt:lpstr>
      <vt:lpstr>1_Office 테마</vt:lpstr>
      <vt:lpstr>PowerPoint 프레젠테이션</vt:lpstr>
      <vt:lpstr>PowerPoint 프레젠테이션</vt:lpstr>
      <vt:lpstr>시장 환경</vt:lpstr>
      <vt:lpstr>시장 환경</vt:lpstr>
      <vt:lpstr>목표&amp;계획</vt:lpstr>
      <vt:lpstr>전 략</vt:lpstr>
      <vt:lpstr>전 략</vt:lpstr>
      <vt:lpstr>전 략</vt:lpstr>
      <vt:lpstr>전 략</vt:lpstr>
      <vt:lpstr>전 략</vt:lpstr>
      <vt:lpstr>전 략</vt:lpstr>
      <vt:lpstr>전 략</vt:lpstr>
      <vt:lpstr>전 략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OWNER</dc:creator>
  <cp:lastModifiedBy>UserK</cp:lastModifiedBy>
  <cp:revision>1826</cp:revision>
  <cp:lastPrinted>2023-02-22T01:56:37Z</cp:lastPrinted>
  <dcterms:created xsi:type="dcterms:W3CDTF">2017-04-17T10:58:47Z</dcterms:created>
  <dcterms:modified xsi:type="dcterms:W3CDTF">2023-09-04T16:16:33Z</dcterms:modified>
</cp:coreProperties>
</file>